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E55"/>
    <a:srgbClr val="00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>
      <p:cViewPr varScale="1">
        <p:scale>
          <a:sx n="81" d="100"/>
          <a:sy n="81" d="100"/>
        </p:scale>
        <p:origin x="1086" y="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10F2-C2A8-431B-A67D-F32518F8EEBE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E6C80-25C7-49E0-82B6-19A69EC01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51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E6C80-25C7-49E0-82B6-19A69EC0168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51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64CD-74A2-4032-A573-471882961EC7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59detsad.ru/news/4361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59detsad.ru/news/5908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&#1085;&#1074;&#1088;&#1077;&#1084;&#1103;.&#1088;&#1092;/news/klasstime/29755/" TargetMode="External"/><Relationship Id="rId5" Type="http://schemas.openxmlformats.org/officeDocument/2006/relationships/hyperlink" Target="https://39.mchs.gov.ru/deyatelnost/poleznaya-informaciya/dopolnitelnye-stranicy/god-kultury-bezopasnosti/novosti-i-rezultaty-raboty/2474073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C3442B54-3E3D-0F4A-A62E-4FB4ABFC7A8A}"/>
              </a:ext>
            </a:extLst>
          </p:cNvPr>
          <p:cNvSpPr/>
          <p:nvPr/>
        </p:nvSpPr>
        <p:spPr>
          <a:xfrm>
            <a:off x="2915816" y="2283718"/>
            <a:ext cx="49685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Kazimir" panose="02070503070706040303" pitchFamily="18" charset="0"/>
              </a:rPr>
              <a:t>Категория </a:t>
            </a:r>
            <a:r>
              <a:rPr lang="ru-RU" sz="1100" dirty="0" smtClean="0">
                <a:solidFill>
                  <a:schemeClr val="bg1"/>
                </a:solidFill>
                <a:latin typeface="Kazimir" panose="02070503070706040303" pitchFamily="18" charset="0"/>
              </a:rPr>
              <a:t>I</a:t>
            </a:r>
            <a:r>
              <a:rPr lang="en-US" sz="1100" dirty="0" smtClean="0">
                <a:solidFill>
                  <a:schemeClr val="bg1"/>
                </a:solidFill>
                <a:latin typeface="Kazimir" panose="02070503070706040303" pitchFamily="18" charset="0"/>
              </a:rPr>
              <a:t>I</a:t>
            </a:r>
            <a:r>
              <a:rPr lang="ru-RU" sz="1100" dirty="0" smtClean="0">
                <a:solidFill>
                  <a:schemeClr val="bg1"/>
                </a:solidFill>
                <a:latin typeface="Kazimir" panose="02070503070706040303" pitchFamily="18" charset="0"/>
              </a:rPr>
              <a:t>. </a:t>
            </a:r>
            <a:r>
              <a:rPr lang="ru-RU" sz="1100" dirty="0">
                <a:solidFill>
                  <a:schemeClr val="bg1"/>
                </a:solidFill>
                <a:latin typeface="Kazimir" panose="02070503070706040303" pitchFamily="18" charset="0"/>
              </a:rPr>
              <a:t>Номинация </a:t>
            </a:r>
            <a:r>
              <a:rPr lang="ru-RU" sz="1100" dirty="0" smtClean="0">
                <a:solidFill>
                  <a:schemeClr val="bg1"/>
                </a:solidFill>
                <a:latin typeface="Kazimir" panose="02070503070706040303" pitchFamily="18" charset="0"/>
              </a:rPr>
              <a:t>«Социальное партнерство»</a:t>
            </a:r>
            <a:endParaRPr lang="ru-RU" sz="1100" dirty="0">
              <a:solidFill>
                <a:schemeClr val="bg1"/>
              </a:solidFill>
              <a:latin typeface="Kazimir" panose="02070503070706040303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2C1C208-A4F5-B946-83DB-5FB898CD0EAD}"/>
              </a:ext>
            </a:extLst>
          </p:cNvPr>
          <p:cNvSpPr/>
          <p:nvPr/>
        </p:nvSpPr>
        <p:spPr>
          <a:xfrm>
            <a:off x="2915816" y="2931790"/>
            <a:ext cx="5742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ПРОЕКТ НА </a:t>
            </a:r>
            <a:r>
              <a:rPr lang="ru-RU" sz="1400" dirty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ТЕМУ</a:t>
            </a:r>
            <a:r>
              <a:rPr lang="ru-RU" sz="1400" dirty="0" smtClean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«Тренировочные учения по направлению «Пожарная безопасность</a:t>
            </a:r>
            <a:r>
              <a:rPr lang="ru-RU" sz="1400" dirty="0" smtClean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»</a:t>
            </a:r>
            <a:endParaRPr lang="ru-RU" sz="1400" dirty="0">
              <a:solidFill>
                <a:schemeClr val="bg1"/>
              </a:solidFill>
              <a:latin typeface="Gotham Pro Medium" panose="02000503040000020004" pitchFamily="2" charset="0"/>
              <a:cs typeface="Gotham Pro Medium" panose="02000503040000020004" pitchFamily="2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54C26F7-13AF-D94B-A54D-0D860A74FC74}"/>
              </a:ext>
            </a:extLst>
          </p:cNvPr>
          <p:cNvSpPr/>
          <p:nvPr/>
        </p:nvSpPr>
        <p:spPr>
          <a:xfrm>
            <a:off x="1043608" y="3437405"/>
            <a:ext cx="3150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Кошкина Людмила Ивановна,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Учитель музыки, ОРКСЭ,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родного русского языка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и родной русской литературы,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руководитель дружины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юных пожарных «Спасатели</a:t>
            </a:r>
            <a:r>
              <a:rPr lang="ru-RU" sz="1200" dirty="0" smtClean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».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МБОУ «Петровская СОШ им. П.А. Захарова»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54C26F7-13AF-D94B-A54D-0D860A74FC74}"/>
              </a:ext>
            </a:extLst>
          </p:cNvPr>
          <p:cNvSpPr/>
          <p:nvPr/>
        </p:nvSpPr>
        <p:spPr>
          <a:xfrm>
            <a:off x="3995936" y="3460399"/>
            <a:ext cx="2555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Анисимова Вера Андреевна,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музыкальный руководитель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МАДОУ д/с № 59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54C26F7-13AF-D94B-A54D-0D860A74FC74}"/>
              </a:ext>
            </a:extLst>
          </p:cNvPr>
          <p:cNvSpPr/>
          <p:nvPr/>
        </p:nvSpPr>
        <p:spPr>
          <a:xfrm>
            <a:off x="6551712" y="3460399"/>
            <a:ext cx="2555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Мельников Евгений Андреевич,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инструктор по физической культуре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МАДОУ д/с № 59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14295"/>
            <a:ext cx="8496944" cy="4467441"/>
          </a:xfrm>
        </p:spPr>
        <p:txBody>
          <a:bodyPr>
            <a:no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zimir" pitchFamily="2" charset="-52"/>
              </a:rPr>
              <a:t>Выводы</a:t>
            </a:r>
            <a:r>
              <a:rPr lang="ru-RU" sz="2000" b="1" dirty="0">
                <a:latin typeface="Kazimir" pitchFamily="2" charset="-52"/>
              </a:rPr>
              <a:t>:</a:t>
            </a:r>
            <a:br>
              <a:rPr lang="ru-RU" sz="2000" b="1" dirty="0">
                <a:latin typeface="Kazimir" pitchFamily="2" charset="-52"/>
              </a:rPr>
            </a:br>
            <a:r>
              <a:rPr lang="ru-RU" sz="2400" b="1" dirty="0">
                <a:latin typeface="Kazimir" pitchFamily="2" charset="-52"/>
              </a:rPr>
              <a:t>Результативность</a:t>
            </a:r>
            <a:r>
              <a:rPr lang="ru-RU" sz="2000" b="1" dirty="0">
                <a:latin typeface="Kazimir" pitchFamily="2" charset="-52"/>
              </a:rPr>
              <a:t> работы зависит от ответственного отношения </a:t>
            </a:r>
            <a:r>
              <a:rPr lang="ru-RU" sz="2400" b="1" dirty="0">
                <a:latin typeface="Kazimir" pitchFamily="2" charset="-52"/>
              </a:rPr>
              <a:t>всех</a:t>
            </a:r>
            <a:r>
              <a:rPr lang="ru-RU" sz="2000" b="1" dirty="0">
                <a:latin typeface="Kazimir" pitchFamily="2" charset="-52"/>
              </a:rPr>
              <a:t> </a:t>
            </a:r>
            <a:r>
              <a:rPr lang="ru-RU" sz="2400" b="1" dirty="0">
                <a:latin typeface="Kazimir" pitchFamily="2" charset="-52"/>
              </a:rPr>
              <a:t>участников</a:t>
            </a:r>
            <a:r>
              <a:rPr lang="ru-RU" sz="2000" b="1" dirty="0">
                <a:latin typeface="Kazimir" pitchFamily="2" charset="-52"/>
              </a:rPr>
              <a:t> проекта к реализуемой деятельности. Целенаправленная, систематическая работа </a:t>
            </a:r>
            <a:r>
              <a:rPr lang="ru-RU" sz="2400" b="1" dirty="0">
                <a:latin typeface="Kazimir" pitchFamily="2" charset="-52"/>
              </a:rPr>
              <a:t>по отработке навыков </a:t>
            </a:r>
            <a:r>
              <a:rPr lang="ru-RU" sz="2000" b="1" dirty="0">
                <a:latin typeface="Kazimir" pitchFamily="2" charset="-52"/>
              </a:rPr>
              <a:t>обращения с огнем и алгоритму действий в той или иной </a:t>
            </a:r>
            <a:r>
              <a:rPr lang="ru-RU" sz="2400" b="1" dirty="0">
                <a:latin typeface="Kazimir" pitchFamily="2" charset="-52"/>
              </a:rPr>
              <a:t>пожароопасной</a:t>
            </a:r>
            <a:r>
              <a:rPr lang="ru-RU" sz="2000" b="1" dirty="0">
                <a:latin typeface="Kazimir" pitchFamily="2" charset="-52"/>
              </a:rPr>
              <a:t> ситуации, понижение напряженности в условиях дефицита времени, проведение эвакуационных мероприятий, </a:t>
            </a:r>
            <a:r>
              <a:rPr lang="ru-RU" sz="2400" b="1" dirty="0">
                <a:latin typeface="Kazimir" pitchFamily="2" charset="-52"/>
              </a:rPr>
              <a:t>экскурсий</a:t>
            </a:r>
            <a:r>
              <a:rPr lang="ru-RU" sz="2000" b="1" dirty="0">
                <a:latin typeface="Kazimir" pitchFamily="2" charset="-52"/>
              </a:rPr>
              <a:t> в пожарную часть и </a:t>
            </a:r>
            <a:r>
              <a:rPr lang="ru-RU" sz="2400" b="1" dirty="0">
                <a:latin typeface="Kazimir" pitchFamily="2" charset="-52"/>
              </a:rPr>
              <a:t>личное общение </a:t>
            </a:r>
            <a:r>
              <a:rPr lang="ru-RU" sz="2000" b="1" dirty="0">
                <a:latin typeface="Kazimir" pitchFamily="2" charset="-52"/>
              </a:rPr>
              <a:t>с профессиональными </a:t>
            </a:r>
            <a:r>
              <a:rPr lang="ru-RU" sz="2400" b="1" dirty="0">
                <a:latin typeface="Kazimir" pitchFamily="2" charset="-52"/>
              </a:rPr>
              <a:t>спасателями</a:t>
            </a:r>
            <a:r>
              <a:rPr lang="ru-RU" sz="2000" b="1" dirty="0">
                <a:latin typeface="Kazimir" pitchFamily="2" charset="-52"/>
              </a:rPr>
              <a:t> позволяет говорить об </a:t>
            </a:r>
            <a:r>
              <a:rPr lang="ru-RU" sz="2800" b="1" dirty="0">
                <a:latin typeface="Kazimir" pitchFamily="2" charset="-52"/>
              </a:rPr>
              <a:t>эффективности</a:t>
            </a:r>
            <a:r>
              <a:rPr lang="ru-RU" sz="2000" b="1" dirty="0">
                <a:latin typeface="Kazimir" pitchFamily="2" charset="-52"/>
              </a:rPr>
              <a:t> предложенной воспитательной практики.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8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423" y="17646"/>
            <a:ext cx="6960837" cy="115212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Kazimir" pitchFamily="2" charset="-52"/>
              </a:rPr>
              <a:t>Список использованной литературы</a:t>
            </a:r>
            <a:endParaRPr lang="ru-RU" sz="14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599313" y="992044"/>
            <a:ext cx="8000947" cy="3750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1. </a:t>
            </a:r>
            <a:r>
              <a:rPr lang="ru-RU" sz="2000" dirty="0" err="1">
                <a:latin typeface="Gotham Pro"/>
              </a:rPr>
              <a:t>Гарнышева</a:t>
            </a:r>
            <a:r>
              <a:rPr lang="ru-RU" sz="2000" dirty="0">
                <a:latin typeface="Gotham Pro"/>
              </a:rPr>
              <a:t> Т.П. ОБЖ для дошкольников. Планирование работы, конспекты занятий, игры. – СПб.: ООО «ИЗДАТЕЛЬСТВО «ДЕТСТВО-ПРЕСС», 2017.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2. Информационно-методическое издание для преподавателей «Основы безопасности жизнедеятельности, 2013 №11.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3. Шипунова В.А. Детская безопасность (Парциальная программа «Детская безопасность»): учебно-методическое пособие для педагогов, практическое руководство для родителей. – М.: ИД «Цветной мир», 2015.</a:t>
            </a:r>
          </a:p>
        </p:txBody>
      </p:sp>
    </p:spTree>
    <p:extLst>
      <p:ext uri="{BB962C8B-B14F-4D97-AF65-F5344CB8AC3E}">
        <p14:creationId xmlns:p14="http://schemas.microsoft.com/office/powerpoint/2010/main" val="348882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423" y="-30145"/>
            <a:ext cx="6960837" cy="3465991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latin typeface="Kazimir" pitchFamily="2" charset="-52"/>
              </a:rPr>
              <a:t>Тренировочные учения </a:t>
            </a:r>
            <a:r>
              <a:rPr lang="ru-RU" sz="2400" b="1" dirty="0">
                <a:latin typeface="Kazimir" pitchFamily="2" charset="-52"/>
              </a:rPr>
              <a:t>– это наиболее эффективная форма совместного обучения детей (</a:t>
            </a:r>
            <a:r>
              <a:rPr lang="ru-RU" sz="1600" b="1" dirty="0">
                <a:latin typeface="Kazimir" pitchFamily="2" charset="-52"/>
              </a:rPr>
              <a:t>дошкольного и школьного возрастов</a:t>
            </a:r>
            <a:r>
              <a:rPr lang="ru-RU" sz="2400" b="1" dirty="0">
                <a:latin typeface="Kazimir" pitchFamily="2" charset="-52"/>
              </a:rPr>
              <a:t>) и взрослых (</a:t>
            </a:r>
            <a:r>
              <a:rPr lang="ru-RU" sz="1800" b="1" dirty="0">
                <a:latin typeface="Kazimir" pitchFamily="2" charset="-52"/>
              </a:rPr>
              <a:t>руководящих, педагогических работников, родителей детей</a:t>
            </a:r>
            <a:r>
              <a:rPr lang="ru-RU" sz="2400" b="1" dirty="0">
                <a:latin typeface="Kazimir" pitchFamily="2" charset="-52"/>
              </a:rPr>
              <a:t>) оперативным </a:t>
            </a:r>
            <a:r>
              <a:rPr lang="ru-RU" sz="2800" b="1" dirty="0">
                <a:latin typeface="Kazimir" pitchFamily="2" charset="-52"/>
              </a:rPr>
              <a:t>действиям</a:t>
            </a:r>
            <a:r>
              <a:rPr lang="ru-RU" sz="2400" b="1" dirty="0">
                <a:latin typeface="Kazimir" pitchFamily="2" charset="-52"/>
              </a:rPr>
              <a:t> при возникновении пожароопасной </a:t>
            </a:r>
            <a:r>
              <a:rPr lang="ru-RU" sz="2400" b="1" dirty="0" smtClean="0">
                <a:latin typeface="Kazimir" pitchFamily="2" charset="-52"/>
              </a:rPr>
              <a:t>ситуации</a:t>
            </a: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3" y="214296"/>
            <a:ext cx="6311923" cy="336556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Kazimir" pitchFamily="2" charset="-52"/>
              </a:rPr>
              <a:t>Цель</a:t>
            </a:r>
            <a:r>
              <a:rPr lang="ru-RU" sz="2400" b="1" dirty="0" smtClean="0">
                <a:latin typeface="Kazimir" pitchFamily="2" charset="-52"/>
              </a:rPr>
              <a:t> </a:t>
            </a:r>
            <a:r>
              <a:rPr lang="ru-RU" sz="2400" b="1" dirty="0">
                <a:latin typeface="Kazimir" pitchFamily="2" charset="-52"/>
              </a:rPr>
              <a:t>тренировочных учений – совершенствование теоретических знаний и подготовка детей и взрослых к действиям в условиях возникновения пожароопасной </a:t>
            </a:r>
            <a:r>
              <a:rPr lang="ru-RU" sz="2400" b="1" dirty="0" smtClean="0">
                <a:latin typeface="Kazimir" pitchFamily="2" charset="-52"/>
              </a:rPr>
              <a:t>ситуации</a:t>
            </a: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07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423" y="17646"/>
            <a:ext cx="6960837" cy="115212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latin typeface="Kazimir" pitchFamily="2" charset="-52"/>
              </a:rPr>
              <a:t>Задачи </a:t>
            </a:r>
            <a:r>
              <a:rPr lang="ru-RU" sz="2400" b="1" dirty="0">
                <a:latin typeface="Kazimir" pitchFamily="2" charset="-52"/>
              </a:rPr>
              <a:t>для</a:t>
            </a:r>
            <a:r>
              <a:rPr lang="ru-RU" sz="2800" b="1" dirty="0">
                <a:latin typeface="Kazimir" pitchFamily="2" charset="-52"/>
              </a:rPr>
              <a:t> детей и сотрудников МАДОУ д/с № 59</a:t>
            </a: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599313" y="992044"/>
            <a:ext cx="8000947" cy="3750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otham Pro"/>
              </a:rPr>
              <a:t>Закрепить </a:t>
            </a:r>
            <a:r>
              <a:rPr lang="ru-RU" sz="2000" dirty="0">
                <a:latin typeface="Gotham Pro"/>
              </a:rPr>
              <a:t>знания о причинах возникновения пожара и правилах поведения при пожаре;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otham Pro"/>
              </a:rPr>
              <a:t>Отработать </a:t>
            </a:r>
            <a:r>
              <a:rPr lang="ru-RU" sz="2000" dirty="0">
                <a:latin typeface="Gotham Pro"/>
              </a:rPr>
              <a:t>навыки пользования мобильными средствами вызова пожарных и умения вести диалог со специалистами по телефону;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otham Pro"/>
              </a:rPr>
              <a:t>Способствовать </a:t>
            </a:r>
            <a:r>
              <a:rPr lang="ru-RU" sz="2000" dirty="0">
                <a:latin typeface="Gotham Pro"/>
              </a:rPr>
              <a:t>овладению приемами элементарного практического взаимодействия с окружающими предметами, с помощью которых можно потушить пожар;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otham Pro"/>
              </a:rPr>
              <a:t>Формировать </a:t>
            </a:r>
            <a:r>
              <a:rPr lang="ru-RU" sz="2000" dirty="0">
                <a:latin typeface="Gotham Pro"/>
              </a:rPr>
              <a:t>ответственность за свои поступки и личное  отношение к соблюдению и нарушению правил пожарной безопасности.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otham Pro"/>
              </a:rPr>
              <a:t>Воспитывать </a:t>
            </a:r>
            <a:r>
              <a:rPr lang="ru-RU" sz="2000" dirty="0">
                <a:latin typeface="Gotham Pro"/>
              </a:rPr>
              <a:t>желание оказывать помощь другим.</a:t>
            </a:r>
          </a:p>
        </p:txBody>
      </p:sp>
    </p:spTree>
    <p:extLst>
      <p:ext uri="{BB962C8B-B14F-4D97-AF65-F5344CB8AC3E}">
        <p14:creationId xmlns:p14="http://schemas.microsoft.com/office/powerpoint/2010/main" val="420059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423" y="17646"/>
            <a:ext cx="6960837" cy="1152128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latin typeface="Kazimir" pitchFamily="2" charset="-52"/>
              </a:rPr>
              <a:t>Задачи для школьников и педагогических работников МБОУ «Петровской СОШ им. П.А. Захарова</a:t>
            </a:r>
            <a:endParaRPr lang="ru-RU" sz="24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599313" y="992044"/>
            <a:ext cx="8000947" cy="3750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Формировать умения предвидеть возникновение опасных и чрезвычайных ситуаций по характерным для них признакам;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Отработать навыки тушения пожаров первичными средствами;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 Формировать умение применять полученные знания в области пожарной безопасности на практике, проектировать модели личного безопасного поведения в повседневной жизни;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Ознакомить с основами медицинских знаний и оказания первой помощи пострадавшим при ожогах;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Оказать </a:t>
            </a:r>
            <a:r>
              <a:rPr lang="ru-RU" sz="2000" dirty="0" err="1">
                <a:latin typeface="Gotham Pro"/>
              </a:rPr>
              <a:t>профориентационную</a:t>
            </a:r>
            <a:r>
              <a:rPr lang="ru-RU" sz="2000" dirty="0">
                <a:latin typeface="Gotham Pro"/>
              </a:rPr>
              <a:t> поддержку старшим школьникам в вопросах определения будущей профессии в сфере безопасности жизнедеятельности людей</a:t>
            </a:r>
          </a:p>
        </p:txBody>
      </p:sp>
    </p:spTree>
    <p:extLst>
      <p:ext uri="{BB962C8B-B14F-4D97-AF65-F5344CB8AC3E}">
        <p14:creationId xmlns:p14="http://schemas.microsoft.com/office/powerpoint/2010/main" val="2966330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8907" y="192596"/>
            <a:ext cx="4372737" cy="1152128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Kazimir" pitchFamily="2" charset="-52"/>
              </a:rPr>
              <a:t>МБОУ </a:t>
            </a:r>
            <a:r>
              <a:rPr lang="ru-RU" sz="2400" b="1" dirty="0">
                <a:latin typeface="Kazimir" pitchFamily="2" charset="-52"/>
              </a:rPr>
              <a:t>«</a:t>
            </a:r>
            <a:r>
              <a:rPr lang="ru-RU" sz="2400" b="1" dirty="0" smtClean="0">
                <a:latin typeface="Kazimir" pitchFamily="2" charset="-52"/>
              </a:rPr>
              <a:t>Петровская </a:t>
            </a:r>
            <a:r>
              <a:rPr lang="ru-RU" sz="2400" b="1" dirty="0">
                <a:latin typeface="Kazimir" pitchFamily="2" charset="-52"/>
              </a:rPr>
              <a:t>СОШ им. П.А. </a:t>
            </a:r>
            <a:r>
              <a:rPr lang="ru-RU" sz="2400" b="1" dirty="0" smtClean="0">
                <a:latin typeface="Kazimir" pitchFamily="2" charset="-52"/>
              </a:rPr>
              <a:t>Захарова»</a:t>
            </a:r>
            <a:endParaRPr lang="ru-RU" sz="24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82748" y="646096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3814403" y="2185905"/>
            <a:ext cx="4303312" cy="2427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25982" y="2083009"/>
            <a:ext cx="4391733" cy="2493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000" b="1" dirty="0">
                <a:solidFill>
                  <a:schemeClr val="bg1"/>
                </a:solidFill>
              </a:rPr>
              <a:t>долгосрочный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lvl="0"/>
            <a:r>
              <a:rPr lang="ru-RU" sz="2000" b="1" dirty="0" smtClean="0">
                <a:solidFill>
                  <a:schemeClr val="bg1"/>
                </a:solidFill>
              </a:rPr>
              <a:t>совместный </a:t>
            </a:r>
            <a:r>
              <a:rPr lang="ru-RU" sz="2000" b="1" dirty="0">
                <a:solidFill>
                  <a:schemeClr val="bg1"/>
                </a:solidFill>
              </a:rPr>
              <a:t>проект по направлению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lvl="0"/>
            <a:r>
              <a:rPr lang="ru-RU" sz="2000" b="1" dirty="0" smtClean="0">
                <a:solidFill>
                  <a:schemeClr val="bg1"/>
                </a:solidFill>
              </a:rPr>
              <a:t>«</a:t>
            </a:r>
            <a:r>
              <a:rPr lang="ru-RU" sz="2000" b="1" dirty="0">
                <a:solidFill>
                  <a:schemeClr val="bg1"/>
                </a:solidFill>
              </a:rPr>
              <a:t>Пожарная безопасность»</a:t>
            </a:r>
            <a:endParaRPr lang="ru-RU" sz="2000" b="1" dirty="0">
              <a:solidFill>
                <a:schemeClr val="bg1"/>
              </a:solidFill>
              <a:latin typeface="Gotham Pro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63290" y="1511091"/>
            <a:ext cx="3427718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3200" b="1" dirty="0">
                <a:latin typeface="Kazimir" pitchFamily="2" charset="-52"/>
              </a:rPr>
              <a:t>МАДОУ </a:t>
            </a:r>
            <a:endParaRPr lang="ru-RU" sz="3200" b="1" dirty="0" smtClean="0">
              <a:latin typeface="Kazimir" pitchFamily="2" charset="-52"/>
            </a:endParaRPr>
          </a:p>
          <a:p>
            <a:pPr algn="r"/>
            <a:r>
              <a:rPr lang="ru-RU" sz="3200" b="1" dirty="0" smtClean="0">
                <a:latin typeface="Kazimir" pitchFamily="2" charset="-52"/>
              </a:rPr>
              <a:t>д/с </a:t>
            </a:r>
            <a:r>
              <a:rPr lang="ru-RU" sz="3200" b="1" dirty="0">
                <a:latin typeface="Kazimir" pitchFamily="2" charset="-52"/>
              </a:rPr>
              <a:t>№ 59 </a:t>
            </a:r>
            <a:endParaRPr lang="ru-RU" sz="3200" dirty="0">
              <a:latin typeface="Gotham Pro Medium" pitchFamily="2" charset="0"/>
              <a:cs typeface="Gotham Pro Medium" pitchFamily="2" charset="0"/>
            </a:endParaRPr>
          </a:p>
        </p:txBody>
      </p:sp>
      <p:sp>
        <p:nvSpPr>
          <p:cNvPr id="5" name="Плюс 4"/>
          <p:cNvSpPr/>
          <p:nvPr/>
        </p:nvSpPr>
        <p:spPr>
          <a:xfrm>
            <a:off x="3853233" y="1057640"/>
            <a:ext cx="648072" cy="72806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42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82748" y="646096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3152697" y="1639781"/>
            <a:ext cx="3122637" cy="168975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64269" y="1238132"/>
            <a:ext cx="2897643" cy="2493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zimir" panose="02070503070706040303"/>
              </a:rPr>
              <a:t>Участники</a:t>
            </a:r>
            <a:r>
              <a:rPr lang="ru-RU" sz="2800" b="1" dirty="0" smtClean="0">
                <a:solidFill>
                  <a:schemeClr val="bg1"/>
                </a:solidFill>
                <a:latin typeface="Kazimir" panose="02070503070706040303"/>
              </a:rPr>
              <a:t> </a:t>
            </a:r>
          </a:p>
          <a:p>
            <a:pPr lvl="0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zimir" panose="02070503070706040303"/>
              </a:rPr>
              <a:t>проекта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zimir" panose="02070503070706040303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99895" y="344346"/>
            <a:ext cx="2709582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 smtClean="0">
                <a:latin typeface="Gotham Pro"/>
              </a:rPr>
              <a:t>Дети </a:t>
            </a:r>
            <a:r>
              <a:rPr lang="ru-RU" sz="2000" dirty="0">
                <a:latin typeface="Gotham Pro"/>
              </a:rPr>
              <a:t>младшего, среднего и старшего дошкольного возраста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73445" y="790766"/>
            <a:ext cx="2709582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latin typeface="Gotham Pro"/>
              </a:rPr>
              <a:t>Учащиеся </a:t>
            </a:r>
            <a:r>
              <a:rPr lang="ru-RU" sz="2000" dirty="0">
                <a:latin typeface="Gotham Pro"/>
              </a:rPr>
              <a:t>начальной, средней и старшей школы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489293" y="2180316"/>
            <a:ext cx="2524301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 smtClean="0">
                <a:latin typeface="Gotham Pro"/>
              </a:rPr>
              <a:t>Родительская общественность образовательных </a:t>
            </a:r>
            <a:r>
              <a:rPr lang="ru-RU" sz="2000" dirty="0" smtClean="0">
                <a:latin typeface="Gotham Pro"/>
              </a:rPr>
              <a:t>организаци</a:t>
            </a:r>
            <a:r>
              <a:rPr lang="ru-RU" sz="2000" dirty="0" smtClean="0">
                <a:latin typeface="Gotham Pro"/>
              </a:rPr>
              <a:t>й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018550" y="3472837"/>
            <a:ext cx="2709582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latin typeface="Gotham Pro"/>
              </a:rPr>
              <a:t>Педагогические работники </a:t>
            </a:r>
            <a:r>
              <a:rPr lang="ru-RU" sz="2000" dirty="0" smtClean="0">
                <a:latin typeface="Gotham Pro"/>
              </a:rPr>
              <a:t>учреждений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3011218" y="3472837"/>
            <a:ext cx="2709582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 smtClean="0">
                <a:latin typeface="Gotham Pro"/>
              </a:rPr>
              <a:t>Сотрудники администрации учреждений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326367" y="856570"/>
            <a:ext cx="2709582" cy="1152128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 smtClean="0">
                <a:latin typeface="Gotham Pro"/>
              </a:rPr>
              <a:t>Представители </a:t>
            </a:r>
            <a:r>
              <a:rPr lang="ru-RU" sz="2000" dirty="0" smtClean="0">
                <a:latin typeface="Gotham Pro"/>
              </a:rPr>
              <a:t>АО «Форпост </a:t>
            </a:r>
            <a:r>
              <a:rPr lang="ru-RU" sz="2000" dirty="0">
                <a:latin typeface="Gotham Pro"/>
              </a:rPr>
              <a:t>Балтики </a:t>
            </a:r>
            <a:r>
              <a:rPr lang="ru-RU" sz="2000" dirty="0" smtClean="0">
                <a:latin typeface="Gotham Pro"/>
              </a:rPr>
              <a:t>плюс»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45631" y="2157868"/>
            <a:ext cx="2709582" cy="221408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latin typeface="Gotham Pro"/>
              </a:rPr>
              <a:t>Представители </a:t>
            </a:r>
            <a:r>
              <a:rPr lang="ru-RU" sz="2000" dirty="0">
                <a:latin typeface="Gotham Pro"/>
              </a:rPr>
              <a:t>подразделений главного управления МЧС России по Калининградской области</a:t>
            </a:r>
            <a:endParaRPr lang="ru-RU" sz="2000" dirty="0">
              <a:latin typeface="Gotham Pro"/>
              <a:cs typeface="Gotham Pro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31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423" y="17646"/>
            <a:ext cx="6960837" cy="115212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latin typeface="Kazimir" pitchFamily="2" charset="-52"/>
              </a:rPr>
              <a:t>Ежегодные мероприятия с включением тренировочных учений</a:t>
            </a: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773112" y="2469484"/>
            <a:ext cx="3972687" cy="1296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latin typeface="Gotham Pro"/>
              </a:rPr>
              <a:t>с</a:t>
            </a:r>
            <a:r>
              <a:rPr lang="ru-RU" sz="4000" dirty="0" smtClean="0">
                <a:latin typeface="Gotham Pro"/>
              </a:rPr>
              <a:t>мотр-конкурс</a:t>
            </a:r>
          </a:p>
          <a:p>
            <a:r>
              <a:rPr lang="ru-RU" sz="4000" dirty="0" smtClean="0">
                <a:latin typeface="Gotham Pro"/>
              </a:rPr>
              <a:t>«Горячие сердца»</a:t>
            </a:r>
          </a:p>
          <a:p>
            <a:r>
              <a:rPr lang="en-US" sz="2000" dirty="0">
                <a:hlinkClick r:id="rId5"/>
              </a:rPr>
              <a:t>https://39.mchs.gov.ru/deyatelnost/poleznaya-informaciya/dopolnitelnye-stranicy/god-kultury-bezopasnosti/novosti-i-rezultaty-raboty/2474073</a:t>
            </a:r>
            <a:endParaRPr lang="ru-RU" sz="2000" dirty="0">
              <a:latin typeface="Gotham Pro"/>
            </a:endParaRPr>
          </a:p>
          <a:p>
            <a:r>
              <a:rPr lang="en-US" sz="1100" dirty="0">
                <a:hlinkClick r:id="rId6"/>
              </a:rPr>
              <a:t>https://www.xn--b1agvbq6g.xn--p1ai/news/klasstime/29755/</a:t>
            </a:r>
            <a:endParaRPr lang="ru-RU" sz="2000" dirty="0">
              <a:latin typeface="Gotham Pro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419872" y="1219400"/>
            <a:ext cx="3972687" cy="864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latin typeface="Gotham Pro"/>
              </a:rPr>
              <a:t>учения</a:t>
            </a:r>
          </a:p>
          <a:p>
            <a:r>
              <a:rPr lang="ru-RU" sz="2000" dirty="0" smtClean="0">
                <a:latin typeface="Gotham Pro"/>
              </a:rPr>
              <a:t>«Детство </a:t>
            </a:r>
            <a:r>
              <a:rPr lang="ru-RU" sz="2000" dirty="0" err="1" smtClean="0">
                <a:latin typeface="Gotham Pro"/>
              </a:rPr>
              <a:t>БЕЗопасности</a:t>
            </a:r>
            <a:r>
              <a:rPr lang="ru-RU" sz="2000" dirty="0" smtClean="0">
                <a:latin typeface="Gotham Pro"/>
              </a:rPr>
              <a:t>»</a:t>
            </a:r>
          </a:p>
          <a:p>
            <a:r>
              <a:rPr lang="en-US" sz="2000" dirty="0">
                <a:hlinkClick r:id="rId7"/>
              </a:rPr>
              <a:t>https://59detsad.ru/news/5908/</a:t>
            </a:r>
            <a:endParaRPr lang="ru-RU" sz="2000" dirty="0">
              <a:latin typeface="Gotham Pro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599841" y="3194481"/>
            <a:ext cx="3972687" cy="1302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latin typeface="Gotham Pro"/>
              </a:rPr>
              <a:t>конкурс</a:t>
            </a:r>
          </a:p>
          <a:p>
            <a:r>
              <a:rPr lang="ru-RU" sz="2000" dirty="0" smtClean="0">
                <a:latin typeface="Gotham Pro"/>
              </a:rPr>
              <a:t>«Безопасный Новый год»</a:t>
            </a:r>
          </a:p>
          <a:p>
            <a:r>
              <a:rPr lang="en-US" sz="2000" dirty="0">
                <a:hlinkClick r:id="rId8"/>
              </a:rPr>
              <a:t>https://59detsad.ru/news/4361/</a:t>
            </a:r>
            <a:endParaRPr lang="ru-RU" sz="2000" dirty="0" smtClean="0">
              <a:latin typeface="Gotham Pro"/>
            </a:endParaRPr>
          </a:p>
        </p:txBody>
      </p:sp>
    </p:spTree>
    <p:extLst>
      <p:ext uri="{BB962C8B-B14F-4D97-AF65-F5344CB8AC3E}">
        <p14:creationId xmlns:p14="http://schemas.microsoft.com/office/powerpoint/2010/main" val="126844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7" y="17646"/>
            <a:ext cx="7488832" cy="115212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Kazimir" pitchFamily="2" charset="-52"/>
              </a:rPr>
              <a:t>Результаты проектной деятельности</a:t>
            </a:r>
            <a:endParaRPr lang="ru-RU" sz="14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714362"/>
            <a:ext cx="4143404" cy="5366875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67544" y="951994"/>
            <a:ext cx="7992888" cy="3491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Пополнен библиотечный фонд материалами по пожарной безопасности (художественная литература, методическая литература по пожарной безопасности);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Подготовлены картотеки дидактических игр, «огненных» пословиц и поговорок;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Разработаны картотеки стихов, загадок, бесед по правилам пожарной безопасности;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Сформированы уголки безопасности в группах детского сада;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latin typeface="Gotham Pro"/>
              </a:rPr>
              <a:t>Разработаны сценарии совместных масштабных событий и мероприятий по пожарно-спасательной тематике.</a:t>
            </a:r>
          </a:p>
        </p:txBody>
      </p:sp>
    </p:spTree>
    <p:extLst>
      <p:ext uri="{BB962C8B-B14F-4D97-AF65-F5344CB8AC3E}">
        <p14:creationId xmlns:p14="http://schemas.microsoft.com/office/powerpoint/2010/main" val="131337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604</Words>
  <Application>Microsoft Office PowerPoint</Application>
  <PresentationFormat>Экран (16:9)</PresentationFormat>
  <Paragraphs>77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Gotham Pro</vt:lpstr>
      <vt:lpstr>Gotham Pro Medium</vt:lpstr>
      <vt:lpstr>Kazimir</vt:lpstr>
      <vt:lpstr>Тема Office</vt:lpstr>
      <vt:lpstr>Презентация PowerPoint</vt:lpstr>
      <vt:lpstr>Тренировочные учения – это наиболее эффективная форма совместного обучения детей (дошкольного и школьного возрастов) и взрослых (руководящих, педагогических работников, родителей детей) оперативным действиям при возникновении пожароопасной ситуации</vt:lpstr>
      <vt:lpstr>Цель тренировочных учений – совершенствование теоретических знаний и подготовка детей и взрослых к действиям в условиях возникновения пожароопасной ситуации</vt:lpstr>
      <vt:lpstr>Задачи для детей и сотрудников МАДОУ д/с № 59</vt:lpstr>
      <vt:lpstr>Задачи для школьников и педагогических работников МБОУ «Петровской СОШ им. П.А. Захарова</vt:lpstr>
      <vt:lpstr>МБОУ «Петровская СОШ им. П.А. Захарова»</vt:lpstr>
      <vt:lpstr>Презентация PowerPoint</vt:lpstr>
      <vt:lpstr>Ежегодные мероприятия с включением тренировочных учений</vt:lpstr>
      <vt:lpstr>Результаты проектной деятельности</vt:lpstr>
      <vt:lpstr>Выводы: Результативность работы зависит от ответственного отношения всех участников проекта к реализуемой деятельности. Целенаправленная, систематическая работа по отработке навыков обращения с огнем и алгоритму действий в той или иной пожароопасной ситуации, понижение напряженности в условиях дефицита времени, проведение эвакуационных мероприятий, экскурсий в пожарную часть и личное общение с профессиональными спасателями позволяет говорить об эффективности предложенной воспитательной практики.</vt:lpstr>
      <vt:lpstr>Список использованной литературы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stass3@yandex.ru</dc:creator>
  <cp:lastModifiedBy>Вера Анисимова</cp:lastModifiedBy>
  <cp:revision>21</cp:revision>
  <dcterms:created xsi:type="dcterms:W3CDTF">2021-07-30T15:15:14Z</dcterms:created>
  <dcterms:modified xsi:type="dcterms:W3CDTF">2021-10-19T21:49:59Z</dcterms:modified>
</cp:coreProperties>
</file>