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9" r:id="rId4"/>
    <p:sldId id="258" r:id="rId5"/>
    <p:sldId id="260" r:id="rId6"/>
    <p:sldId id="261" r:id="rId7"/>
    <p:sldId id="262" r:id="rId8"/>
    <p:sldId id="263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9" d="100"/>
          <a:sy n="109" d="100"/>
        </p:scale>
        <p:origin x="-1116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18.03.2016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6247" y="2924944"/>
            <a:ext cx="8664225" cy="1584176"/>
          </a:xfrm>
        </p:spPr>
        <p:txBody>
          <a:bodyPr>
            <a:noAutofit/>
          </a:bodyPr>
          <a:lstStyle/>
          <a:p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latin typeface="Times New Roman" pitchFamily="18" charset="0"/>
                <a:cs typeface="Times New Roman" pitchFamily="18" charset="0"/>
              </a:rPr>
            </a:br>
            <a:r>
              <a:rPr lang="ru-RU" sz="2400" b="1" dirty="0" smtClean="0">
                <a:latin typeface="Times New Roman" pitchFamily="18" charset="0"/>
                <a:cs typeface="Times New Roman" pitchFamily="18" charset="0"/>
              </a:rPr>
              <a:t>Проект</a:t>
            </a:r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«Открытый общественный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марафон </a:t>
            </a: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/>
            </a:r>
            <a:b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в </a:t>
            </a:r>
            <a:r>
              <a:rPr lang="ru-RU" sz="20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условиях многоступенчатой системы образования  по формированию духовной культуры детей и подростков»</a:t>
            </a:r>
            <a:r>
              <a:rPr lang="ru-RU" sz="2000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sz="2000" dirty="0">
                <a:solidFill>
                  <a:srgbClr val="002060"/>
                </a:solidFill>
                <a:latin typeface="Arial Black" pitchFamily="34" charset="0"/>
              </a:rPr>
            </a:br>
            <a:endParaRPr lang="ru-RU" sz="2000" dirty="0">
              <a:solidFill>
                <a:srgbClr val="002060"/>
              </a:solidFill>
              <a:latin typeface="Arial Black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427984" y="4509120"/>
            <a:ext cx="439248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Автор: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Гончарук Людмила Александровна</a:t>
            </a:r>
          </a:p>
          <a:p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Должность: </a:t>
            </a: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заместитель заведующего по ВМР МАДОУ д/с №59</a:t>
            </a:r>
            <a:r>
              <a:rPr lang="ru-RU" dirty="0">
                <a:solidFill>
                  <a:srgbClr val="002060"/>
                </a:solidFill>
                <a:latin typeface="Arial Black" pitchFamily="34" charset="0"/>
              </a:rPr>
              <a:t/>
            </a:r>
            <a:br>
              <a:rPr lang="ru-RU" dirty="0">
                <a:solidFill>
                  <a:srgbClr val="002060"/>
                </a:solidFill>
                <a:latin typeface="Arial Black" pitchFamily="34" charset="0"/>
              </a:rPr>
            </a:br>
            <a:endParaRPr lang="ru-RU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407405" y="5733256"/>
            <a:ext cx="439248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Калининград</a:t>
            </a:r>
          </a:p>
        </p:txBody>
      </p:sp>
      <p:pic>
        <p:nvPicPr>
          <p:cNvPr id="1027" name="Picture 3" descr="C:\Users\Альбертина\Desktop\ДОКУМЕНТЫ К ПРОЕКТУ\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46599" y="1844823"/>
            <a:ext cx="1762770" cy="987151"/>
          </a:xfrm>
          <a:prstGeom prst="rect">
            <a:avLst/>
          </a:prstGeom>
          <a:noFill/>
          <a:effectLst>
            <a:innerShdw blurRad="114300">
              <a:prstClr val="black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Прямоугольник 6"/>
          <p:cNvSpPr/>
          <p:nvPr/>
        </p:nvSpPr>
        <p:spPr>
          <a:xfrm>
            <a:off x="323528" y="214761"/>
            <a:ext cx="8640960" cy="13665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b="1" cap="small" dirty="0">
                <a:latin typeface="Cambria"/>
                <a:ea typeface="Times New Roman"/>
                <a:cs typeface="Times New Roman"/>
              </a:rPr>
              <a:t>администрация городского округа «Город Калининград»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b="1" cap="small" dirty="0">
                <a:latin typeface="Cambria"/>
                <a:ea typeface="Times New Roman"/>
                <a:cs typeface="Times New Roman"/>
              </a:rPr>
              <a:t>комитет по образованию</a:t>
            </a:r>
            <a:r>
              <a:rPr lang="ru-RU" sz="1200" b="1" cap="all" dirty="0">
                <a:latin typeface="Times New Roman"/>
                <a:ea typeface="Times New Roman"/>
                <a:cs typeface="Times New Roman"/>
              </a:rPr>
              <a:t> 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b="1" cap="all" dirty="0">
                <a:latin typeface="Times New Roman"/>
                <a:ea typeface="Times New Roman"/>
                <a:cs typeface="Times New Roman"/>
              </a:rPr>
              <a:t>муниципальное автономное дошкольное образовательное учреждение города Калининграда детский сад № 59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b="1" cap="all" dirty="0">
                <a:latin typeface="Times New Roman"/>
                <a:ea typeface="Times New Roman"/>
                <a:cs typeface="Times New Roman"/>
              </a:rPr>
              <a:t>______________________________________________________________________________________________________</a:t>
            </a:r>
            <a:endParaRPr lang="ru-RU" sz="1200" dirty="0">
              <a:ea typeface="Calibri"/>
              <a:cs typeface="Times New Roman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  <a:tabLst>
                <a:tab pos="2969895" algn="ctr"/>
                <a:tab pos="5940425" algn="r"/>
              </a:tabLst>
            </a:pP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236029, г. Калининград,  ул. Согласия, 32, тел. 77-01-73, 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E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-</a:t>
            </a:r>
            <a:r>
              <a:rPr lang="en-US" sz="1200" b="1" dirty="0">
                <a:latin typeface="Times New Roman"/>
                <a:ea typeface="Times New Roman"/>
                <a:cs typeface="Times New Roman"/>
              </a:rPr>
              <a:t>mail</a:t>
            </a:r>
            <a:r>
              <a:rPr lang="ru-RU" sz="1200" b="1" dirty="0">
                <a:latin typeface="Times New Roman"/>
                <a:ea typeface="Times New Roman"/>
                <a:cs typeface="Times New Roman"/>
              </a:rPr>
              <a:t>: 59detsad@mail.ru</a:t>
            </a:r>
            <a:endParaRPr lang="ru-RU" sz="12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0790949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161365" y="1628800"/>
            <a:ext cx="5112568" cy="1512168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Организационно-управленческие.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Информационно-просветительские.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Содержательные.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980728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Задачи проекта: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Заголовок 1"/>
          <p:cNvSpPr txBox="1">
            <a:spLocks/>
          </p:cNvSpPr>
          <p:nvPr/>
        </p:nvSpPr>
        <p:spPr>
          <a:xfrm>
            <a:off x="1261265" y="2996952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Необходимые условия для реализации проекта: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Объект 2"/>
          <p:cNvSpPr txBox="1">
            <a:spLocks/>
          </p:cNvSpPr>
          <p:nvPr/>
        </p:nvSpPr>
        <p:spPr>
          <a:xfrm>
            <a:off x="846402" y="3635896"/>
            <a:ext cx="7902062" cy="30224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Желание детей и взрослых участвовать  в проекте.</a:t>
            </a: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Наличие сотрудников образовательного комплекса, разделяющих идеи и принципы православного воспитания.</a:t>
            </a: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Благословение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священником деятельности по реализации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проекта.</a:t>
            </a:r>
            <a:endParaRPr lang="ru-RU" sz="16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Наличие </a:t>
            </a:r>
            <a:r>
              <a:rPr lang="ru-RU" sz="2000" dirty="0">
                <a:latin typeface="Times New Roman"/>
                <a:ea typeface="Times New Roman"/>
                <a:cs typeface="Times New Roman"/>
              </a:rPr>
              <a:t>специально отведенного для организации мероприятий места, оформление и оборудование </a:t>
            </a:r>
            <a:r>
              <a:rPr lang="ru-RU" sz="2000" dirty="0" smtClean="0">
                <a:latin typeface="Times New Roman"/>
                <a:ea typeface="Times New Roman"/>
                <a:cs typeface="Times New Roman"/>
              </a:rPr>
              <a:t>кабинета.</a:t>
            </a:r>
            <a:endParaRPr lang="ru-RU" sz="1600" dirty="0" smtClean="0"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 smtClean="0">
                <a:latin typeface="Times New Roman"/>
                <a:ea typeface="Times New Roman"/>
              </a:rPr>
              <a:t>Наличие </a:t>
            </a:r>
            <a:r>
              <a:rPr lang="ru-RU" sz="2000" dirty="0">
                <a:latin typeface="Times New Roman"/>
                <a:ea typeface="Times New Roman"/>
              </a:rPr>
              <a:t>методических </a:t>
            </a:r>
            <a:r>
              <a:rPr lang="ru-RU" sz="2000" dirty="0" smtClean="0">
                <a:latin typeface="Times New Roman"/>
                <a:ea typeface="Times New Roman"/>
              </a:rPr>
              <a:t>рекомендаций. </a:t>
            </a: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endParaRPr lang="ru-RU" sz="2000" dirty="0" smtClean="0">
              <a:latin typeface="Times New Roman"/>
              <a:ea typeface="Times New Roman"/>
              <a:cs typeface="Times New Roman"/>
            </a:endParaRPr>
          </a:p>
          <a:p>
            <a:pPr algn="just">
              <a:lnSpc>
                <a:spcPct val="115000"/>
              </a:lnSpc>
              <a:buFont typeface="+mj-lt"/>
              <a:buAutoNum type="arabicPeriod"/>
            </a:pPr>
            <a:endParaRPr lang="ru-RU" sz="1600" dirty="0"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38557015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628800"/>
            <a:ext cx="5040560" cy="44644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Если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планировать проведение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Открытого общественного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марафона в образовательные процесс в соответствии с задачами проекта, обращаясь к духовно-нравственным традициям воспитания, то это значительно повысит эффективность воспитательной работы по духовно-нравственному развитию детей, повысит компетентность и мотивацию взрослых, будет способствовать становлению особого уклада жизни учреждения.</a:t>
            </a:r>
            <a:endParaRPr lang="ru-RU" sz="16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980728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Гипотеза: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" name="Picture 2" descr="C:\Users\Альбертина\Desktop\ДОКУМЕНТЫ К ПРОЕКТУ\мара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916832"/>
            <a:ext cx="3024336" cy="3240360"/>
          </a:xfrm>
          <a:prstGeom prst="rect">
            <a:avLst/>
          </a:prstGeom>
          <a:noFill/>
          <a:scene3d>
            <a:camera prst="perspectiveHeroicExtremeLeftFacing" fov="1800000">
              <a:rot lat="487347" lon="2067641" rev="21425485"/>
            </a:camera>
            <a:lightRig rig="threePt" dir="t"/>
          </a:scene3d>
          <a:sp3d contourW="57150" prstMaterial="dkEdge"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6524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5040560" cy="4464496"/>
          </a:xfrm>
        </p:spPr>
        <p:txBody>
          <a:bodyPr>
            <a:normAutofit/>
          </a:bodyPr>
          <a:lstStyle/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</a:rPr>
              <a:t>Активное взаимодействие </a:t>
            </a:r>
            <a:r>
              <a:rPr lang="ru-RU" sz="2000" dirty="0">
                <a:latin typeface="Times New Roman"/>
                <a:ea typeface="Calibri"/>
              </a:rPr>
              <a:t>участников </a:t>
            </a:r>
            <a:r>
              <a:rPr lang="ru-RU" sz="2000" dirty="0" smtClean="0">
                <a:latin typeface="Times New Roman"/>
                <a:ea typeface="Calibri"/>
              </a:rPr>
              <a:t>проекта.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Педагогические продукты деятельности.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Результаты по направлениям деятельности проекта.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24744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Планируемые результаты: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8194" name="Picture 2" descr="C:\Users\Альбертина\Desktop\ДОКУМЕНТЫ К ПРОЕКТУ\голубь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1988840"/>
            <a:ext cx="2337732" cy="3024336"/>
          </a:xfrm>
          <a:prstGeom prst="rect">
            <a:avLst/>
          </a:prstGeom>
          <a:noFill/>
          <a:scene3d>
            <a:camera prst="obliqueTopRight">
              <a:rot lat="20132855" lon="20624382" rev="253197"/>
            </a:camera>
            <a:lightRig rig="threePt" dir="t"/>
          </a:scene3d>
          <a:sp3d extrusionH="127000" contourW="69850">
            <a:extrusionClr>
              <a:schemeClr val="bg2">
                <a:lumMod val="75000"/>
              </a:schemeClr>
            </a:extrusionClr>
            <a:contourClr>
              <a:schemeClr val="tx2">
                <a:lumMod val="40000"/>
                <a:lumOff val="6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0778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5040560" cy="4464496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000" u="sng" dirty="0" smtClean="0">
                <a:latin typeface="Times New Roman"/>
                <a:ea typeface="Times New Roman"/>
                <a:cs typeface="Times New Roman"/>
              </a:rPr>
              <a:t>I </a:t>
            </a:r>
            <a:r>
              <a:rPr lang="ru-RU" sz="2000" u="sng" dirty="0">
                <a:latin typeface="Times New Roman"/>
                <a:ea typeface="Times New Roman"/>
                <a:cs typeface="Times New Roman"/>
              </a:rPr>
              <a:t>этап. </a:t>
            </a:r>
            <a:r>
              <a:rPr lang="ru-RU" sz="2000" u="sng" dirty="0" smtClean="0">
                <a:latin typeface="Times New Roman"/>
                <a:ea typeface="Times New Roman"/>
                <a:cs typeface="Times New Roman"/>
              </a:rPr>
              <a:t>Организационно-подготовительный</a:t>
            </a:r>
            <a:endParaRPr lang="ru-RU" sz="1600" dirty="0"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dirty="0">
                <a:latin typeface="Times New Roman"/>
                <a:ea typeface="Times New Roman"/>
              </a:rPr>
              <a:t> </a:t>
            </a:r>
            <a:r>
              <a:rPr lang="ru-RU" sz="2000" u="sng" dirty="0">
                <a:latin typeface="Times New Roman"/>
                <a:ea typeface="Times New Roman"/>
              </a:rPr>
              <a:t>II этап. Практико-ориентированный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r>
              <a:rPr lang="ru-RU" sz="2000" u="sng" dirty="0">
                <a:latin typeface="Times New Roman"/>
                <a:ea typeface="Times New Roman"/>
              </a:rPr>
              <a:t>III этап. Аналитический</a:t>
            </a:r>
            <a:endParaRPr lang="ru-RU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24744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Этапы реализации проекта: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42" name="Picture 2" descr="C:\Users\Альбертина\Desktop\ДОКУМЕНТЫ К ПРОЕКТУ\ребенок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128" y="2492896"/>
            <a:ext cx="2875284" cy="1916856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contourW="114300">
            <a:contourClr>
              <a:schemeClr val="accent3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78332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5040560" cy="446449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Интеллектуальные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ресурсы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Материально-техническая база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Финансовые ресурсы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;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 </a:t>
            </a: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Образовательные </a:t>
            </a:r>
            <a:r>
              <a:rPr lang="ru-RU" sz="2000" dirty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ресурсы сети </a:t>
            </a:r>
            <a:r>
              <a:rPr lang="ru-RU" sz="2000" dirty="0" smtClean="0">
                <a:solidFill>
                  <a:prstClr val="black"/>
                </a:solidFill>
                <a:latin typeface="Times New Roman"/>
                <a:ea typeface="Calibri"/>
                <a:cs typeface="Times New Roman"/>
              </a:rPr>
              <a:t>интернет;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2000" dirty="0" smtClean="0">
              <a:solidFill>
                <a:prstClr val="black"/>
              </a:solidFill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Социальные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ресурсы.</a:t>
            </a:r>
            <a:endParaRPr lang="ru-RU" sz="1600" dirty="0">
              <a:ea typeface="Calibri"/>
              <a:cs typeface="Times New Roman"/>
            </a:endParaRPr>
          </a:p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endParaRPr lang="ru-RU" sz="2000" dirty="0" smtClean="0">
              <a:latin typeface="Times New Roman"/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24744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Привлекаемые ресурсы: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9218" name="Picture 2" descr="C:\Users\Альбертина\Desktop\ДОКУМЕНТЫ К ПРОЕКТУ\ресурсы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2276872"/>
            <a:ext cx="3019814" cy="2768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1215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632848" cy="4464496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Профессиональные риски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, связанные с непринятием коллектива на себя роли духовных наставников ребёнка, внесением противоречий в жизненный уклад ребёнка, их нежелание или неготовность принимать участие в проектной деятельности по своим убеждениям и религиозным взглядам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;</a:t>
            </a: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Социальные риски,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связанные с отсутствием активной жизненной позиции социума по отношению к деятельности, направленной на становление духовного начала личности и формирования жизненного уклада.   </a:t>
            </a: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24744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Прогнозируемые риски: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3016267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Способы оценки результатов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988840"/>
            <a:ext cx="7632848" cy="1440160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Результат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(качество) – это оценка способности проекта выйти на практический результат;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ct val="115000"/>
              </a:lnSpc>
              <a:spcAft>
                <a:spcPts val="1000"/>
              </a:spcAft>
              <a:buFont typeface="Symbol"/>
              <a:buChar char=""/>
            </a:pPr>
            <a:r>
              <a:rPr lang="ru-RU" sz="2000" i="1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Риски</a:t>
            </a:r>
            <a:r>
              <a:rPr lang="ru-RU" sz="2000" dirty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– это вероятность успешной реализации проекта.</a:t>
            </a:r>
            <a:endParaRPr lang="ru-RU" sz="2000" dirty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0" lvl="0" indent="0" algn="just">
              <a:lnSpc>
                <a:spcPct val="115000"/>
              </a:lnSpc>
              <a:buNone/>
            </a:pPr>
            <a:endParaRPr lang="ru-RU" sz="1600" dirty="0">
              <a:ea typeface="Calibri"/>
              <a:cs typeface="Times New Roman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1124744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критерии: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971600" y="3423138"/>
            <a:ext cx="7776864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000" dirty="0">
                <a:latin typeface="Times New Roman"/>
                <a:ea typeface="Calibri"/>
              </a:rPr>
              <a:t>Мониторинг – это регулярное отслеживание качества получаемых продуктов деятельности и результатов, в том числе и в ходе работы над проектом.</a:t>
            </a:r>
            <a:endParaRPr lang="ru-RU" sz="2000" dirty="0"/>
          </a:p>
        </p:txBody>
      </p:sp>
    </p:spTree>
    <p:extLst>
      <p:ext uri="{BB962C8B-B14F-4D97-AF65-F5344CB8AC3E}">
        <p14:creationId xmlns:p14="http://schemas.microsoft.com/office/powerpoint/2010/main" val="16667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2656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Заключение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755576" y="1556793"/>
            <a:ext cx="7344816" cy="3600400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1000"/>
              </a:spcAft>
              <a:buNone/>
            </a:pP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Представленная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модель многоступенчатого образовательного пространства  в системе «Детский сад-Школа» призвана коренным </a:t>
            </a:r>
            <a:r>
              <a:rPr lang="ru-RU" sz="2400" dirty="0" smtClean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образом изменить позицию по отношению к проблемам духовно-нравственного 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воспитания подрастающего поколения с опорой на системно-</a:t>
            </a:r>
            <a:r>
              <a:rPr lang="ru-RU" sz="2400" dirty="0" err="1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деятельностный</a:t>
            </a:r>
            <a:r>
              <a:rPr lang="ru-RU" sz="2400" dirty="0">
                <a:latin typeface="Times New Roman" panose="02020603050405020304" pitchFamily="18" charset="0"/>
                <a:ea typeface="Calibri"/>
                <a:cs typeface="Times New Roman" panose="02020603050405020304" pitchFamily="18" charset="0"/>
              </a:rPr>
              <a:t> подход.</a:t>
            </a:r>
          </a:p>
          <a:p>
            <a:pPr marL="0" indent="0">
              <a:buNone/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4193022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Альбертина\Desktop\ДОКУМЕНТЫ К ПРОЕКТУ\сердце из рук.jpg"/>
          <p:cNvPicPr>
            <a:picLocks noChangeAspect="1" noChangeArrowheads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0000"/>
                    </a14:imgEffect>
                    <a14:imgEffect>
                      <a14:brightnessContrast bright="6000" contrast="-2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1109750"/>
            <a:ext cx="5776540" cy="431315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2499668" y="2981088"/>
            <a:ext cx="496855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i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Спасибо за внимание</a:t>
            </a:r>
            <a:r>
              <a:rPr lang="ru-RU" sz="3600" b="1" dirty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!</a:t>
            </a:r>
          </a:p>
        </p:txBody>
      </p:sp>
    </p:spTree>
    <p:extLst>
      <p:ext uri="{BB962C8B-B14F-4D97-AF65-F5344CB8AC3E}">
        <p14:creationId xmlns:p14="http://schemas.microsoft.com/office/powerpoint/2010/main" val="34951756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62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МАДОУ д/с №59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707123" y="1682191"/>
            <a:ext cx="7560840" cy="2538898"/>
          </a:xfrm>
        </p:spPr>
        <p:txBody>
          <a:bodyPr>
            <a:normAutofit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Наработан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определённый опыт по духовно-нравственному и патриотическому воспитанию дошкольников и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школьников.</a:t>
            </a: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Активное участие семей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управлении детского сада </a:t>
            </a:r>
            <a:r>
              <a:rPr lang="ru-RU" sz="1800">
                <a:latin typeface="Times New Roman" pitchFamily="18" charset="0"/>
                <a:cs typeface="Times New Roman" pitchFamily="18" charset="0"/>
              </a:rPr>
              <a:t>и 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школы</a:t>
            </a:r>
            <a:r>
              <a:rPr lang="ru-RU" sz="180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Сформирована 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творческая группа по разработке проекта.   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Имеется необходимая материально-техническая база.</a:t>
            </a:r>
          </a:p>
          <a:p>
            <a:pPr lvl="0" algn="just"/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В работе с родителями используются формы активного взаимодействия: акции, тренинги, социальные проекты, конференции, семинары, диспуты и др.</a:t>
            </a:r>
          </a:p>
          <a:p>
            <a:pPr lvl="0" algn="just"/>
            <a:endParaRPr lang="ru-RU" sz="2000" dirty="0" smtClean="0"/>
          </a:p>
          <a:p>
            <a:pPr lvl="0" algn="just"/>
            <a:endParaRPr lang="ru-RU" sz="2000" dirty="0"/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861926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Компоненты системы духовно-нравственного воспитания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4243903"/>
            <a:ext cx="3456384" cy="23145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 descr="D:\ФОТО ДЕТСКИЙ САД\ВЗАИМОДЕЙСТВИЕ СПЕЦИАЛИСТОВ С СЕМЬЯМИ\ПЕДАГОГИЧЕСКАЯ ГОСТИНАЯ\IMG_761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28917" y="4293096"/>
            <a:ext cx="3312368" cy="2242593"/>
          </a:xfrm>
          <a:prstGeom prst="rect">
            <a:avLst/>
          </a:prstGeom>
          <a:noFill/>
          <a:ln w="50800">
            <a:gradFill>
              <a:gsLst>
                <a:gs pos="0">
                  <a:srgbClr val="FFF200"/>
                </a:gs>
                <a:gs pos="45000">
                  <a:srgbClr val="FF7A00"/>
                </a:gs>
                <a:gs pos="70000">
                  <a:srgbClr val="FF0300"/>
                </a:gs>
                <a:gs pos="100000">
                  <a:srgbClr val="4D0808"/>
                </a:gs>
              </a:gsLst>
              <a:lin ang="5400000" scaled="0"/>
            </a:gra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767220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86462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83568" y="3068960"/>
            <a:ext cx="8136904" cy="3096343"/>
          </a:xfrm>
        </p:spPr>
        <p:txBody>
          <a:bodyPr>
            <a:normAutofit lnSpcReduction="10000"/>
          </a:bodyPr>
          <a:lstStyle/>
          <a:p>
            <a:pPr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Основная доля нарушений в поведении подрастающего поколения имеет духовно-нравственные корни.</a:t>
            </a:r>
          </a:p>
          <a:p>
            <a:pPr mar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Утрата семейных традиций. </a:t>
            </a:r>
          </a:p>
          <a:p>
            <a:pPr marL="0" lvl="0" indent="0" algn="just">
              <a:buNone/>
            </a:pP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r>
              <a:rPr lang="ru-RU" sz="1800" dirty="0" smtClean="0">
                <a:latin typeface="Times New Roman"/>
                <a:ea typeface="Calibri"/>
              </a:rPr>
              <a:t>Отсутствие опыта и соответствующих знаний педагогов по </a:t>
            </a:r>
            <a:r>
              <a:rPr lang="ru-RU" sz="1800" dirty="0">
                <a:latin typeface="Times New Roman"/>
                <a:ea typeface="Calibri"/>
              </a:rPr>
              <a:t>реализации задач православного воспитания детей и подростков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ru-RU" sz="1800" dirty="0">
                <a:latin typeface="Times New Roman" pitchFamily="18" charset="0"/>
                <a:cs typeface="Times New Roman" pitchFamily="18" charset="0"/>
              </a:rPr>
              <a:t>  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lvl="0" algn="just"/>
            <a:r>
              <a:rPr lang="ru-RU" sz="1800" dirty="0" smtClean="0">
                <a:latin typeface="Times New Roman"/>
                <a:ea typeface="Calibri"/>
              </a:rPr>
              <a:t>Недостаточная </a:t>
            </a:r>
            <a:r>
              <a:rPr lang="ru-RU" sz="1800" dirty="0">
                <a:latin typeface="Times New Roman"/>
                <a:ea typeface="Calibri"/>
              </a:rPr>
              <a:t>проработанность данной проблемы в теоретическом и практическом аспектах </a:t>
            </a:r>
            <a:r>
              <a:rPr lang="ru-RU" sz="1800" dirty="0" smtClean="0">
                <a:latin typeface="Times New Roman"/>
                <a:ea typeface="Calibri"/>
              </a:rPr>
              <a:t>.</a:t>
            </a:r>
            <a:endParaRPr lang="ru-RU" sz="1800" dirty="0" smtClean="0">
              <a:latin typeface="Times New Roman" pitchFamily="18" charset="0"/>
              <a:cs typeface="Times New Roman" pitchFamily="18" charset="0"/>
            </a:endParaRPr>
          </a:p>
          <a:p>
            <a:pPr lvl="0" algn="just"/>
            <a:endParaRPr lang="ru-RU" sz="1800" dirty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endParaRPr lang="ru-RU" sz="2000" dirty="0" smtClean="0"/>
          </a:p>
          <a:p>
            <a:pPr lvl="0" algn="just"/>
            <a:endParaRPr lang="ru-RU" sz="2000" dirty="0"/>
          </a:p>
          <a:p>
            <a:pPr algn="just"/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331640" y="2353606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Изучение проблемы исследования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4" name="Picture 2" descr="C:\Users\Альбертина\Desktop\ДОКУМЕНТЫ К ПРОЕКТУ\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980728"/>
            <a:ext cx="2033238" cy="1206479"/>
          </a:xfrm>
          <a:prstGeom prst="rect">
            <a:avLst/>
          </a:prstGeom>
          <a:noFill/>
          <a:scene3d>
            <a:camera prst="perspectiveBelow"/>
            <a:lightRig rig="soft" dir="t">
              <a:rot lat="0" lon="0" rev="1200000"/>
            </a:lightRig>
          </a:scene3d>
          <a:sp3d extrusionH="76200" contourW="63500" prstMaterial="flat">
            <a:bevelT w="0" h="6350"/>
            <a:extrusionClr>
              <a:schemeClr val="bg2">
                <a:lumMod val="75000"/>
              </a:schemeClr>
            </a:extrusionClr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3160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068960"/>
            <a:ext cx="8208912" cy="3600400"/>
          </a:xfrm>
        </p:spPr>
        <p:txBody>
          <a:bodyPr>
            <a:normAutofit fontScale="92500" lnSpcReduction="20000"/>
          </a:bodyPr>
          <a:lstStyle/>
          <a:p>
            <a:pPr marL="0" lvl="0" indent="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Тезис: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Воспитание </a:t>
            </a:r>
            <a:r>
              <a:rPr lang="ru-RU" sz="2000" dirty="0">
                <a:latin typeface="Times New Roman" pitchFamily="18" charset="0"/>
                <a:cs typeface="Times New Roman" pitchFamily="18" charset="0"/>
              </a:rPr>
              <a:t>духовной личности возможно только совместными усилиями всех участников </a:t>
            </a:r>
            <a:r>
              <a:rPr lang="ru-RU" sz="2000" dirty="0" smtClean="0">
                <a:latin typeface="Times New Roman" pitchFamily="18" charset="0"/>
                <a:cs typeface="Times New Roman" pitchFamily="18" charset="0"/>
              </a:rPr>
              <a:t>проекта.</a:t>
            </a:r>
          </a:p>
          <a:p>
            <a:pPr marL="0" lvl="0" indent="0" algn="just">
              <a:buNone/>
            </a:pPr>
            <a:endParaRPr lang="ru-RU" sz="2000" dirty="0" smtClean="0">
              <a:latin typeface="Times New Roman" pitchFamily="18" charset="0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i="1" dirty="0" smtClean="0">
                <a:latin typeface="Times New Roman" pitchFamily="18" charset="0"/>
                <a:cs typeface="Times New Roman" pitchFamily="18" charset="0"/>
              </a:rPr>
              <a:t>Тезис: </a:t>
            </a:r>
            <a:r>
              <a:rPr lang="ru-RU" sz="2000" dirty="0" smtClean="0">
                <a:latin typeface="Times New Roman"/>
              </a:rPr>
              <a:t>О</a:t>
            </a:r>
            <a:r>
              <a:rPr lang="ru-RU" sz="2000" dirty="0" smtClean="0">
                <a:latin typeface="Times New Roman"/>
                <a:ea typeface="Calibri"/>
              </a:rPr>
              <a:t>собый </a:t>
            </a:r>
            <a:r>
              <a:rPr lang="ru-RU" sz="2000" dirty="0">
                <a:latin typeface="Times New Roman"/>
                <a:ea typeface="Calibri"/>
              </a:rPr>
              <a:t>уклад </a:t>
            </a:r>
            <a:r>
              <a:rPr lang="ru-RU" sz="2000" dirty="0" smtClean="0">
                <a:latin typeface="Times New Roman"/>
                <a:ea typeface="Calibri"/>
              </a:rPr>
              <a:t>жизни определяет позитивные </a:t>
            </a:r>
            <a:r>
              <a:rPr lang="ru-RU" sz="2000" dirty="0">
                <a:latin typeface="Times New Roman"/>
                <a:ea typeface="Calibri"/>
              </a:rPr>
              <a:t>образовательные эффекты. И такое устройство жизни активирует формирование определенных способностей, способствуя раскрытию потенциала личности не меньше, чем традиционное предметное содержание образовательной </a:t>
            </a:r>
            <a:r>
              <a:rPr lang="ru-RU" sz="2000" dirty="0" smtClean="0">
                <a:latin typeface="Times New Roman"/>
                <a:ea typeface="Calibri"/>
              </a:rPr>
              <a:t>деятельности.</a:t>
            </a:r>
          </a:p>
          <a:p>
            <a:pPr marL="0" lvl="0" indent="0" algn="just">
              <a:buNone/>
            </a:pPr>
            <a:endParaRPr lang="ru-RU" sz="2000" b="1" dirty="0">
              <a:latin typeface="Times New Roman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b="1" i="1" dirty="0" smtClean="0">
                <a:latin typeface="Times New Roman"/>
                <a:cs typeface="Times New Roman" pitchFamily="18" charset="0"/>
              </a:rPr>
              <a:t>Тезис:</a:t>
            </a:r>
            <a:r>
              <a:rPr lang="ru-RU" sz="2000" b="1" dirty="0" smtClean="0">
                <a:latin typeface="Times New Roman"/>
                <a:cs typeface="Times New Roman" pitchFamily="18" charset="0"/>
              </a:rPr>
              <a:t> </a:t>
            </a:r>
            <a:r>
              <a:rPr lang="ru-RU" sz="2000" dirty="0">
                <a:latin typeface="Times New Roman"/>
                <a:cs typeface="Times New Roman"/>
              </a:rPr>
              <a:t>П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едагогический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процесс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СОШ №38 и МАДОУ д/с №59 переориентируется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на создание условий для развития образа духовного «Я» ребёнка и будет направлен на создание духовной пространственно-предметной среды.</a:t>
            </a:r>
            <a:endParaRPr lang="ru-RU" sz="1600" dirty="0"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000" b="1" dirty="0" smtClean="0">
                <a:latin typeface="Times New Roman"/>
                <a:cs typeface="Times New Roman" pitchFamily="18" charset="0"/>
              </a:rPr>
              <a:t>  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019770" y="2417386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Актуальность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3075" name="Picture 3" descr="C:\Users\Альбертина\Desktop\ДОКУМЕНТЫ К ПРОЕКТУ\небо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47864" y="908720"/>
            <a:ext cx="2256581" cy="1356420"/>
          </a:xfrm>
          <a:prstGeom prst="rect">
            <a:avLst/>
          </a:prstGeom>
          <a:noFill/>
          <a:scene3d>
            <a:camera prst="orthographicFront"/>
            <a:lightRig rig="threePt" dir="t"/>
          </a:scene3d>
          <a:sp3d extrusionH="12700" contourW="57150">
            <a:bevelT/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98220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208912" cy="1728192"/>
          </a:xfrm>
        </p:spPr>
        <p:txBody>
          <a:bodyPr>
            <a:normAutofit/>
          </a:bodyPr>
          <a:lstStyle/>
          <a:p>
            <a:pPr marL="0"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Проведение Открытого общественного марафона, отражающего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основной комплекс идей, направленных на возрождение культурных традиций духовно-нравственного воспитания среди детей и подростков.</a:t>
            </a:r>
            <a:endParaRPr lang="ru-RU" sz="1600" dirty="0">
              <a:ea typeface="Calibri"/>
              <a:cs typeface="Times New Roman"/>
            </a:endParaRPr>
          </a:p>
          <a:p>
            <a:pPr marL="0" lv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899592" y="3114141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Цель проектной деятельности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ьбертина\Desktop\ДОКУМЕНТЫ К ПРОЕКТУ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111979"/>
            <a:ext cx="2664296" cy="17742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4200000"/>
            </a:lightRig>
          </a:scene3d>
          <a:sp3d extrusionH="25400" contourW="44450" prstMaterial="softEdge">
            <a:extrusionClr>
              <a:schemeClr val="bg2">
                <a:lumMod val="50000"/>
              </a:schemeClr>
            </a:extrusionClr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545774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3717032"/>
            <a:ext cx="8208912" cy="2664296"/>
          </a:xfrm>
        </p:spPr>
        <p:txBody>
          <a:bodyPr>
            <a:normAutofit/>
          </a:bodyPr>
          <a:lstStyle/>
          <a:p>
            <a:pPr indent="0" algn="just">
              <a:lnSpc>
                <a:spcPct val="115000"/>
              </a:lnSpc>
              <a:spcAft>
                <a:spcPts val="0"/>
              </a:spcAft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долгосрочный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проект, направленный на организацию и проведение социальных, духовных, художественно-эстетических, патриотических мероприятий и событий путём объединения усилий детей дошкольного, школьного возраста и их родителей, педагогов и представителей духовенства, привлечения представителей СМИ и общественных организаций.</a:t>
            </a:r>
            <a:endParaRPr lang="ru-RU" sz="1600" dirty="0">
              <a:ea typeface="Calibri"/>
              <a:cs typeface="Times New Roman"/>
            </a:endParaRPr>
          </a:p>
          <a:p>
            <a:pPr marL="0" lv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3114141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Определение понятия «Открытый общественный марафон»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098" name="Picture 2" descr="C:\Users\Альбертина\Desktop\ДОКУМЕНТЫ К ПРОЕКТУ\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1111979"/>
            <a:ext cx="2664296" cy="1774277"/>
          </a:xfrm>
          <a:prstGeom prst="rect">
            <a:avLst/>
          </a:prstGeom>
          <a:noFill/>
          <a:scene3d>
            <a:camera prst="orthographicFront"/>
            <a:lightRig rig="soft" dir="t">
              <a:rot lat="0" lon="0" rev="4200000"/>
            </a:lightRig>
          </a:scene3d>
          <a:sp3d extrusionH="25400" contourW="44450" prstMaterial="softEdge">
            <a:extrusionClr>
              <a:schemeClr val="bg2">
                <a:lumMod val="50000"/>
              </a:schemeClr>
            </a:extrusionClr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3444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328592" cy="4896544"/>
          </a:xfrm>
        </p:spPr>
        <p:txBody>
          <a:bodyPr>
            <a:normAutofit fontScale="92500" lnSpcReduction="10000"/>
          </a:bodyPr>
          <a:lstStyle/>
          <a:p>
            <a:pPr marL="0" lvl="0" indent="0" algn="just">
              <a:buNone/>
            </a:pPr>
            <a:r>
              <a:rPr lang="ru-RU" sz="2000" dirty="0">
                <a:latin typeface="Times New Roman"/>
                <a:ea typeface="Calibri"/>
              </a:rPr>
              <a:t>М</a:t>
            </a:r>
            <a:r>
              <a:rPr lang="ru-RU" sz="2000" dirty="0" smtClean="0">
                <a:latin typeface="Times New Roman"/>
                <a:ea typeface="Calibri"/>
              </a:rPr>
              <a:t>арафон </a:t>
            </a:r>
            <a:r>
              <a:rPr lang="ru-RU" sz="2000" dirty="0">
                <a:latin typeface="Times New Roman"/>
                <a:ea typeface="Calibri"/>
              </a:rPr>
              <a:t>синтезирует в себе активные и традиционные формы взаимодействия всех участников проекта и представляет собой образец организации жизни </a:t>
            </a:r>
            <a:r>
              <a:rPr lang="ru-RU" sz="2000" dirty="0" smtClean="0">
                <a:latin typeface="Times New Roman"/>
                <a:ea typeface="Calibri"/>
              </a:rPr>
              <a:t>образовательных учреждений в </a:t>
            </a:r>
            <a:r>
              <a:rPr lang="ru-RU" sz="2000" dirty="0">
                <a:latin typeface="Times New Roman"/>
                <a:ea typeface="Calibri"/>
              </a:rPr>
              <a:t>виде слоёного пирога</a:t>
            </a:r>
            <a:r>
              <a:rPr lang="ru-RU" sz="2000" dirty="0" smtClean="0">
                <a:latin typeface="Times New Roman"/>
                <a:ea typeface="Calibri"/>
              </a:rPr>
              <a:t>.</a:t>
            </a:r>
          </a:p>
          <a:p>
            <a:pPr marL="0" lvl="0" indent="0" algn="just">
              <a:buNone/>
            </a:pPr>
            <a:endParaRPr lang="ru-RU" sz="2000" b="1" dirty="0">
              <a:latin typeface="Times New Roman"/>
              <a:cs typeface="Times New Roman" pitchFamily="18" charset="0"/>
            </a:endParaRP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/>
                <a:ea typeface="Calibri"/>
              </a:rPr>
              <a:t>Марафон </a:t>
            </a:r>
            <a:r>
              <a:rPr lang="ru-RU" sz="2000" dirty="0">
                <a:latin typeface="Times New Roman"/>
                <a:ea typeface="Calibri"/>
              </a:rPr>
              <a:t>предполагает участие разновозрастных групп, то преемственность будет отражать «субъект-субъектные» отношения, составляющие основу саморазвития каждой </a:t>
            </a:r>
            <a:r>
              <a:rPr lang="ru-RU" sz="2000" dirty="0" smtClean="0">
                <a:latin typeface="Times New Roman"/>
                <a:ea typeface="Calibri"/>
              </a:rPr>
              <a:t>личности.</a:t>
            </a:r>
          </a:p>
          <a:p>
            <a:pPr marL="0" lvl="0" indent="0" algn="just">
              <a:buNone/>
            </a:pP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marL="0" lvl="0" indent="0" algn="just">
              <a:buNone/>
            </a:pP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Преемственность осуществляется: 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На разновозрастном уровне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: дошкольники, школьники, студенты, гражданские лица;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Symbol"/>
              <a:buChar char=""/>
            </a:pPr>
            <a:r>
              <a:rPr lang="ru-RU" sz="2000" i="1" dirty="0">
                <a:latin typeface="Times New Roman"/>
                <a:ea typeface="Calibri"/>
                <a:cs typeface="Times New Roman"/>
              </a:rPr>
              <a:t>На организационном уровне: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уровень учреждения, областной, всероссийский.</a:t>
            </a:r>
            <a:endParaRPr lang="ru-RU" sz="1600" dirty="0">
              <a:ea typeface="Calibri"/>
              <a:cs typeface="Times New Roman"/>
            </a:endParaRPr>
          </a:p>
          <a:p>
            <a:pPr marL="0" lvl="0" indent="0" algn="just">
              <a:buNone/>
            </a:pP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980728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Сущность понятия «Открытый общественный марафон»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122" name="Picture 2" descr="C:\Users\Альбертина\Desktop\ДОКУМЕНТЫ К ПРОЕКТУ\торт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628800"/>
            <a:ext cx="3441576" cy="4928886"/>
          </a:xfrm>
          <a:prstGeom prst="rect">
            <a:avLst/>
          </a:prstGeom>
          <a:noFill/>
          <a:scene3d>
            <a:camera prst="isometricOffAxis2Left">
              <a:rot lat="180000" lon="1560000" rev="0"/>
            </a:camera>
            <a:lightRig rig="threePt" dir="t"/>
          </a:scene3d>
          <a:sp3d contourW="63500">
            <a:contourClr>
              <a:schemeClr val="accent2">
                <a:lumMod val="50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911356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79512" y="1628800"/>
            <a:ext cx="5328592" cy="4896544"/>
          </a:xfrm>
        </p:spPr>
        <p:txBody>
          <a:bodyPr>
            <a:normAutofit fontScale="92500" lnSpcReduction="10000"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Основы здорового образа жизни;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Основы Православной культуры;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Основы этикета;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Эстетическое развитие детей и подростков;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Педагогическое и культурологическое просвещение родителей воспитанников и учащихся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школы </a:t>
            </a:r>
            <a:r>
              <a:rPr lang="ru-RU" sz="2000" dirty="0">
                <a:latin typeface="Times New Roman"/>
                <a:ea typeface="Calibri"/>
                <a:cs typeface="Times New Roman"/>
              </a:rPr>
              <a:t>и детского сада;</a:t>
            </a:r>
            <a:endParaRPr lang="ru-RU" sz="1600" dirty="0"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dirty="0">
                <a:latin typeface="Times New Roman"/>
                <a:ea typeface="Calibri"/>
                <a:cs typeface="Times New Roman"/>
              </a:rPr>
              <a:t>Дополнительная подготовка и повышение квалификации специалистов образовательного комплекса по теме проекта;</a:t>
            </a:r>
            <a:endParaRPr lang="ru-RU" sz="1600" dirty="0">
              <a:ea typeface="Calibri"/>
              <a:cs typeface="Times New Roman"/>
            </a:endParaRPr>
          </a:p>
          <a:p>
            <a:pPr algn="just"/>
            <a:r>
              <a:rPr lang="ru-RU" sz="2000" dirty="0">
                <a:latin typeface="Times New Roman"/>
                <a:ea typeface="Calibri"/>
              </a:rPr>
              <a:t>Взаимодействие с образовательными структурами и органами управления образования, представителями духовенства, СМИ, общественных </a:t>
            </a:r>
            <a:r>
              <a:rPr lang="ru-RU" sz="2000" dirty="0" smtClean="0">
                <a:latin typeface="Times New Roman"/>
                <a:ea typeface="Calibri"/>
              </a:rPr>
              <a:t>организаций.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980728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Основные направления «Открытого общественного марафона»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C:\Users\Альбертина\Desktop\ДОКУМЕНТЫ К ПРОЕКТУ\марафон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710" y="2348880"/>
            <a:ext cx="3549786" cy="3240360"/>
          </a:xfrm>
          <a:prstGeom prst="rect">
            <a:avLst/>
          </a:prstGeom>
          <a:noFill/>
          <a:scene3d>
            <a:camera prst="perspectiveHeroicExtremeLeftFacing" fov="1800000">
              <a:rot lat="487347" lon="2067641" rev="21425485"/>
            </a:camera>
            <a:lightRig rig="threePt" dir="t"/>
          </a:scene3d>
          <a:sp3d contourW="57150" prstMaterial="dkEdge">
            <a:contourClr>
              <a:srgbClr val="00206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4129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188640"/>
            <a:ext cx="8229600" cy="778098"/>
          </a:xfrm>
        </p:spPr>
        <p:txBody>
          <a:bodyPr>
            <a:normAutofit/>
          </a:bodyPr>
          <a:lstStyle/>
          <a:p>
            <a:r>
              <a:rPr lang="ru-RU" sz="24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Модель экспериментальной деятельности</a:t>
            </a:r>
            <a:endParaRPr lang="ru-RU" sz="2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23528" y="1628800"/>
            <a:ext cx="5112568" cy="4896544"/>
          </a:xfrm>
        </p:spPr>
        <p:txBody>
          <a:bodyPr>
            <a:normAutofit/>
          </a:bodyPr>
          <a:lstStyle/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Деловая игра «Дозор»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нацелена объединить участников, выявить скрытый потенциал участников и стимулировать совместными усилиями детей и взрослых на решение задач.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Акции: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«Букет милосердия», «Православный патруль».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Дополнительное образования 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по изучению основ православной культуры.</a:t>
            </a: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i="1" dirty="0" smtClean="0">
                <a:latin typeface="Times New Roman"/>
                <a:ea typeface="Calibri"/>
                <a:cs typeface="Times New Roman"/>
              </a:rPr>
              <a:t>Конкурс</a:t>
            </a:r>
            <a:r>
              <a:rPr lang="ru-RU" sz="2000" dirty="0" smtClean="0">
                <a:latin typeface="Times New Roman"/>
                <a:ea typeface="Calibri"/>
                <a:cs typeface="Times New Roman"/>
              </a:rPr>
              <a:t> профессионального мастерства «Педагогический ринг».</a:t>
            </a:r>
            <a:endParaRPr lang="ru-RU" sz="2000" dirty="0">
              <a:latin typeface="Times New Roman"/>
              <a:ea typeface="Calibri"/>
              <a:cs typeface="Times New Roman"/>
            </a:endParaRPr>
          </a:p>
          <a:p>
            <a:pPr lvl="0" algn="just">
              <a:lnSpc>
                <a:spcPct val="115000"/>
              </a:lnSpc>
              <a:buFont typeface="+mj-lt"/>
              <a:buAutoNum type="arabicPeriod"/>
            </a:pPr>
            <a:r>
              <a:rPr lang="ru-RU" sz="2000" b="1" i="1" dirty="0" smtClean="0">
                <a:latin typeface="Times New Roman" pitchFamily="18" charset="0"/>
                <a:ea typeface="Calibri"/>
                <a:cs typeface="Times New Roman" pitchFamily="18" charset="0"/>
              </a:rPr>
              <a:t>Радио «Радонеж».</a:t>
            </a:r>
            <a:endParaRPr lang="ru-RU" sz="2000" b="1" i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1115616" y="980728"/>
            <a:ext cx="6912768" cy="4949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85000" lnSpcReduction="1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Ключевые мероприятия «Открытого общественного марафона»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7170" name="Picture 2" descr="C:\Users\Альбертина\Desktop\ДОКУМЕНТЫ К ПРОЕКТУ\дозор.gif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2" y="1628800"/>
            <a:ext cx="2592288" cy="2142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171" name="Picture 3" descr="C:\Users\Альбертина\Desktop\ДОКУМЕНТЫ К ПРОЕКТУ\букет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153" y="4077072"/>
            <a:ext cx="2592288" cy="2173747"/>
          </a:xfrm>
          <a:prstGeom prst="rect">
            <a:avLst/>
          </a:prstGeom>
          <a:noFill/>
          <a:scene3d>
            <a:camera prst="orthographicFront"/>
            <a:lightRig rig="sunrise" dir="t"/>
          </a:scene3d>
          <a:sp3d extrusionH="50800" contourW="57150" prstMaterial="matte">
            <a:contourClr>
              <a:schemeClr val="tx1">
                <a:lumMod val="75000"/>
                <a:lumOff val="25000"/>
              </a:schemeClr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966040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Исполнительная">
      <a:dk1>
        <a:sysClr val="windowText" lastClr="000000"/>
      </a:dk1>
      <a:lt1>
        <a:sysClr val="window" lastClr="FFFFFF"/>
      </a:lt1>
      <a:dk2>
        <a:srgbClr val="2F5897"/>
      </a:dk2>
      <a:lt2>
        <a:srgbClr val="E4E9EF"/>
      </a:lt2>
      <a:accent1>
        <a:srgbClr val="6076B4"/>
      </a:accent1>
      <a:accent2>
        <a:srgbClr val="9C5252"/>
      </a:accent2>
      <a:accent3>
        <a:srgbClr val="E68422"/>
      </a:accent3>
      <a:accent4>
        <a:srgbClr val="846648"/>
      </a:accent4>
      <a:accent5>
        <a:srgbClr val="63891F"/>
      </a:accent5>
      <a:accent6>
        <a:srgbClr val="758085"/>
      </a:accent6>
      <a:hlink>
        <a:srgbClr val="3399FF"/>
      </a:hlink>
      <a:folHlink>
        <a:srgbClr val="B2B2B2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225</TotalTime>
  <Words>835</Words>
  <Application>Microsoft Office PowerPoint</Application>
  <PresentationFormat>Экран (4:3)</PresentationFormat>
  <Paragraphs>119</Paragraphs>
  <Slides>18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18</vt:i4>
      </vt:variant>
    </vt:vector>
  </HeadingPairs>
  <TitlesOfParts>
    <vt:vector size="19" baseType="lpstr">
      <vt:lpstr>Тема Office</vt:lpstr>
      <vt:lpstr> Проект «Открытый общественный марафон  в условиях многоступенчатой системы образования  по формированию духовной культуры детей и подростков» </vt:lpstr>
      <vt:lpstr>МАДОУ д/с №59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Модель экспериментальной деятельности</vt:lpstr>
      <vt:lpstr>Способы оценки результатов</vt:lpstr>
      <vt:lpstr>Заключение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«Православный марафон в условиях многоступенчатой системы образования  по формированию духовной культуры детей и подростков»</dc:title>
  <dc:creator>Альбертина</dc:creator>
  <cp:lastModifiedBy>user</cp:lastModifiedBy>
  <cp:revision>45</cp:revision>
  <dcterms:created xsi:type="dcterms:W3CDTF">2012-06-12T23:16:43Z</dcterms:created>
  <dcterms:modified xsi:type="dcterms:W3CDTF">2016-03-18T09:21:36Z</dcterms:modified>
</cp:coreProperties>
</file>