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5" r:id="rId8"/>
    <p:sldId id="266" r:id="rId9"/>
    <p:sldId id="262" r:id="rId10"/>
    <p:sldId id="263" r:id="rId11"/>
    <p:sldId id="264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9" d="100"/>
          <a:sy n="3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59F90-A106-4155-8C8D-03BC2E2F8C1C}" type="datetimeFigureOut">
              <a:rPr lang="ru-RU" smtClean="0"/>
              <a:t>28.03.2019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DEA06-F92B-49CF-AEA2-B27759AD51A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59F90-A106-4155-8C8D-03BC2E2F8C1C}" type="datetimeFigureOut">
              <a:rPr lang="ru-RU" smtClean="0"/>
              <a:t>28.03.2019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DEA06-F92B-49CF-AEA2-B27759AD51A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59F90-A106-4155-8C8D-03BC2E2F8C1C}" type="datetimeFigureOut">
              <a:rPr lang="ru-RU" smtClean="0"/>
              <a:t>28.03.2019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DEA06-F92B-49CF-AEA2-B27759AD51A8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59F90-A106-4155-8C8D-03BC2E2F8C1C}" type="datetimeFigureOut">
              <a:rPr lang="ru-RU" smtClean="0"/>
              <a:t>28.03.2019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DEA06-F92B-49CF-AEA2-B27759AD51A8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59F90-A106-4155-8C8D-03BC2E2F8C1C}" type="datetimeFigureOut">
              <a:rPr lang="ru-RU" smtClean="0"/>
              <a:t>28.03.2019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DEA06-F92B-49CF-AEA2-B27759AD51A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59F90-A106-4155-8C8D-03BC2E2F8C1C}" type="datetimeFigureOut">
              <a:rPr lang="ru-RU" smtClean="0"/>
              <a:t>28.03.2019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DEA06-F92B-49CF-AEA2-B27759AD51A8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59F90-A106-4155-8C8D-03BC2E2F8C1C}" type="datetimeFigureOut">
              <a:rPr lang="ru-RU" smtClean="0"/>
              <a:t>28.03.2019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DEA06-F92B-49CF-AEA2-B27759AD51A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59F90-A106-4155-8C8D-03BC2E2F8C1C}" type="datetimeFigureOut">
              <a:rPr lang="ru-RU" smtClean="0"/>
              <a:t>28.03.2019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DEA06-F92B-49CF-AEA2-B27759AD51A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59F90-A106-4155-8C8D-03BC2E2F8C1C}" type="datetimeFigureOut">
              <a:rPr lang="ru-RU" smtClean="0"/>
              <a:t>28.03.2019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DEA06-F92B-49CF-AEA2-B27759AD51A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59F90-A106-4155-8C8D-03BC2E2F8C1C}" type="datetimeFigureOut">
              <a:rPr lang="ru-RU" smtClean="0"/>
              <a:t>28.03.2019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DEA06-F92B-49CF-AEA2-B27759AD51A8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59F90-A106-4155-8C8D-03BC2E2F8C1C}" type="datetimeFigureOut">
              <a:rPr lang="ru-RU" smtClean="0"/>
              <a:t>28.03.2019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DEA06-F92B-49CF-AEA2-B27759AD51A8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C6E59F90-A106-4155-8C8D-03BC2E2F8C1C}" type="datetimeFigureOut">
              <a:rPr lang="ru-RU" smtClean="0"/>
              <a:t>28.03.2019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02BDEA06-F92B-49CF-AEA2-B27759AD51A8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Актуальные проблемы преемственности в образовании. Английский язык – ЗА и ПРОТИВ</a:t>
            </a:r>
            <a:endParaRPr lang="ru-RU" sz="4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345266" y="3284983"/>
            <a:ext cx="5503856" cy="1296143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Старший воспитатель, педагог по английскому языку МАДОУ д/с № 59 Денисюк Светлана Владимировна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1\Desktop\конференция 29.03.19\IMG_20190314_08405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429000"/>
            <a:ext cx="2801748" cy="4980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1\Desktop\конференция 29.03.19\IMG_20180918_16083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4581127"/>
            <a:ext cx="3633952" cy="2276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1887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8" y="3717032"/>
            <a:ext cx="9145015" cy="31409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b="1" i="1" dirty="0" smtClean="0">
                <a:solidFill>
                  <a:schemeClr val="tx1"/>
                </a:solidFill>
              </a:rPr>
              <a:t>Учителя начальной школы </a:t>
            </a:r>
            <a:r>
              <a:rPr lang="ru-RU" sz="3600" b="1" dirty="0" smtClean="0">
                <a:solidFill>
                  <a:schemeClr val="tx1"/>
                </a:solidFill>
              </a:rPr>
              <a:t>должны знать содержание </a:t>
            </a:r>
            <a:r>
              <a:rPr lang="ru-RU" sz="3600" b="1" dirty="0" err="1" smtClean="0">
                <a:solidFill>
                  <a:schemeClr val="tx1"/>
                </a:solidFill>
              </a:rPr>
              <a:t>воспитательно</a:t>
            </a:r>
            <a:r>
              <a:rPr lang="ru-RU" sz="3600" b="1" dirty="0" smtClean="0">
                <a:solidFill>
                  <a:schemeClr val="tx1"/>
                </a:solidFill>
              </a:rPr>
              <a:t>-образовательной работы в ДОО, чтобы опираться на имеющиеся у детей представления, знания, навыки и опыт.</a:t>
            </a:r>
            <a:endParaRPr lang="ru-RU" sz="3600" b="1" dirty="0">
              <a:solidFill>
                <a:schemeClr val="tx1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1520" y="0"/>
            <a:ext cx="8435280" cy="3573016"/>
          </a:xfrm>
        </p:spPr>
        <p:txBody>
          <a:bodyPr>
            <a:noAutofit/>
          </a:bodyPr>
          <a:lstStyle/>
          <a:p>
            <a:pPr algn="l"/>
            <a:r>
              <a:rPr lang="ru-RU" sz="3600" b="1" i="1" dirty="0" smtClean="0">
                <a:solidFill>
                  <a:schemeClr val="tx1"/>
                </a:solidFill>
              </a:rPr>
              <a:t>Воспитатели, </a:t>
            </a:r>
            <a:r>
              <a:rPr lang="ru-RU" sz="3600" b="1" dirty="0" smtClean="0">
                <a:solidFill>
                  <a:schemeClr val="tx1"/>
                </a:solidFill>
              </a:rPr>
              <a:t>знакомясь с содержанием учебно-воспитательной работы в начальных классах, определяют перспективы развития детей и обеспечивают тот его уровень, который требует школа.</a:t>
            </a:r>
            <a:endParaRPr lang="ru-RU" sz="3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555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" y="2132856"/>
            <a:ext cx="9144000" cy="4725144"/>
          </a:xfrm>
        </p:spPr>
        <p:txBody>
          <a:bodyPr>
            <a:normAutofit lnSpcReduction="10000"/>
          </a:bodyPr>
          <a:lstStyle/>
          <a:p>
            <a:pPr marL="457200" indent="-457200">
              <a:buAutoNum type="arabicPeriod"/>
            </a:pPr>
            <a:r>
              <a:rPr lang="ru-RU" b="1" dirty="0" smtClean="0">
                <a:solidFill>
                  <a:schemeClr val="tx1"/>
                </a:solidFill>
              </a:rPr>
              <a:t>Присутствие учителей начальной школы на открытых занятиях в подготовительно группе, мероприятиях типа «</a:t>
            </a:r>
            <a:r>
              <a:rPr lang="ru-RU" b="1" dirty="0" err="1" smtClean="0">
                <a:solidFill>
                  <a:schemeClr val="tx1"/>
                </a:solidFill>
              </a:rPr>
              <a:t>Квест</a:t>
            </a:r>
            <a:r>
              <a:rPr lang="ru-RU" b="1" dirty="0" smtClean="0">
                <a:solidFill>
                  <a:schemeClr val="tx1"/>
                </a:solidFill>
              </a:rPr>
              <a:t>», «Викторина». Воспитатели могут посетить открытые занятия по развитию речи, математике в начальной школе.</a:t>
            </a:r>
          </a:p>
          <a:p>
            <a:pPr marL="457200" indent="-457200">
              <a:buAutoNum type="arabicPeriod"/>
            </a:pPr>
            <a:r>
              <a:rPr lang="ru-RU" b="1" dirty="0" smtClean="0">
                <a:solidFill>
                  <a:schemeClr val="tx1"/>
                </a:solidFill>
              </a:rPr>
              <a:t>Проведение совместных семинаров, конференций, педагогических чтений по проблемам всесторонней готовности детей к школе.</a:t>
            </a:r>
          </a:p>
          <a:p>
            <a:pPr marL="457200" indent="-457200">
              <a:buAutoNum type="arabicPeriod"/>
            </a:pPr>
            <a:r>
              <a:rPr lang="ru-RU" b="1" dirty="0" smtClean="0">
                <a:solidFill>
                  <a:schemeClr val="tx1"/>
                </a:solidFill>
              </a:rPr>
              <a:t>Взаимосвязь психологов, учителей-логопедов может позволить выработать общие взгляды на готовность детей к школе.</a:t>
            </a:r>
          </a:p>
          <a:p>
            <a:pPr marL="457200" indent="-457200">
              <a:buAutoNum type="arabicPeriod"/>
            </a:pPr>
            <a:r>
              <a:rPr lang="ru-RU" b="1" dirty="0" smtClean="0">
                <a:solidFill>
                  <a:schemeClr val="tx1"/>
                </a:solidFill>
              </a:rPr>
              <a:t>Проведение совместных мероприятий ДОО и начальной школы оздоровительного или познавательного характера.</a:t>
            </a:r>
          </a:p>
          <a:p>
            <a:pPr marL="457200" indent="-457200">
              <a:buAutoNum type="arabicPeriod"/>
            </a:pPr>
            <a:r>
              <a:rPr lang="ru-RU" b="1" dirty="0" smtClean="0">
                <a:solidFill>
                  <a:schemeClr val="tx1"/>
                </a:solidFill>
              </a:rPr>
              <a:t>Экскурсии дошкольников в школу.</a:t>
            </a:r>
          </a:p>
          <a:p>
            <a:pPr marL="457200" indent="-457200">
              <a:buAutoNum type="arabicPeriod"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866536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chemeClr val="tx1"/>
                </a:solidFill>
              </a:rPr>
              <a:t>Совместные мероприятия педагогических коллективов ДОО, начальной школы с родителями и детьми:</a:t>
            </a:r>
            <a:endParaRPr lang="ru-RU" sz="3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7986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34437245"/>
              </p:ext>
            </p:extLst>
          </p:nvPr>
        </p:nvGraphicFramePr>
        <p:xfrm>
          <a:off x="179512" y="1253242"/>
          <a:ext cx="8640960" cy="54594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81651"/>
                <a:gridCol w="3259309"/>
              </a:tblGrid>
              <a:tr h="1173202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Основная образовательная программа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</a:rPr>
                        <a:t>Программы дополнительного образования</a:t>
                      </a:r>
                      <a:endParaRPr lang="ru-RU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270740"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ru-RU" sz="2400" b="1" dirty="0" smtClean="0">
                          <a:solidFill>
                            <a:schemeClr val="tx1"/>
                          </a:solidFill>
                        </a:rPr>
                        <a:t>Формирование элементарных математических представлений.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sz="2400" b="1" dirty="0" smtClean="0">
                          <a:solidFill>
                            <a:schemeClr val="tx1"/>
                          </a:solidFill>
                        </a:rPr>
                        <a:t>Ребёнок</a:t>
                      </a:r>
                      <a:r>
                        <a:rPr lang="ru-RU" sz="2400" b="1" baseline="0" dirty="0" smtClean="0">
                          <a:solidFill>
                            <a:schemeClr val="tx1"/>
                          </a:solidFill>
                        </a:rPr>
                        <a:t> и окружающий мир.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sz="2400" b="1" baseline="0" dirty="0" smtClean="0">
                          <a:solidFill>
                            <a:schemeClr val="tx1"/>
                          </a:solidFill>
                        </a:rPr>
                        <a:t>Развитие речи и ознакомление с художественной литературой.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sz="2400" b="1" baseline="0" dirty="0" smtClean="0">
                          <a:solidFill>
                            <a:schemeClr val="tx1"/>
                          </a:solidFill>
                        </a:rPr>
                        <a:t>Физическая культура.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sz="2400" b="1" baseline="0" dirty="0" smtClean="0">
                          <a:solidFill>
                            <a:schemeClr val="tx1"/>
                          </a:solidFill>
                        </a:rPr>
                        <a:t>Культурные практики, связанные с художественно-эстетическим развитием.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sz="2400" b="1" baseline="0" dirty="0" smtClean="0">
                          <a:solidFill>
                            <a:schemeClr val="tx1"/>
                          </a:solidFill>
                        </a:rPr>
                        <a:t>Социально-коммуникативное развитие детей.</a:t>
                      </a:r>
                      <a:endParaRPr lang="ru-RU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3600" b="1" dirty="0" smtClean="0"/>
                    </a:p>
                    <a:p>
                      <a:pPr algn="ctr"/>
                      <a:r>
                        <a:rPr lang="ru-RU" sz="3600" b="1" dirty="0" smtClean="0"/>
                        <a:t>Английский язык – за и против</a:t>
                      </a:r>
                      <a:endParaRPr lang="ru-RU" sz="36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52128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chemeClr val="tx1"/>
                </a:solidFill>
              </a:rPr>
              <a:t>Преемственность программ в образовании</a:t>
            </a:r>
            <a:endParaRPr lang="ru-RU" sz="3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1506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1340768"/>
            <a:ext cx="8640959" cy="4785395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С какого возраста ребенок может изучать английский язык?</a:t>
            </a:r>
          </a:p>
          <a:p>
            <a:pPr marL="0" indent="0" algn="ctr">
              <a:buNone/>
            </a:pPr>
            <a:r>
              <a:rPr lang="ru-RU" b="1" dirty="0" smtClean="0">
                <a:solidFill>
                  <a:schemeClr val="tx1"/>
                </a:solidFill>
              </a:rPr>
              <a:t>Английский язык можно изучать с рождения. Конечно, речь не идет о грамматике, но окружить ребенка речью вполне реально. Идеально, если сами родители говорят на английском языке, в остальных случаях, все зависит от методики.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2776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tx1"/>
                </a:solidFill>
              </a:rPr>
              <a:t>Английский язык в дошкольном детстве – за и против.</a:t>
            </a:r>
            <a:endParaRPr lang="ru-RU" sz="3600" b="1" dirty="0">
              <a:solidFill>
                <a:schemeClr val="tx1"/>
              </a:solidFill>
            </a:endParaRPr>
          </a:p>
        </p:txBody>
      </p:sp>
      <p:pic>
        <p:nvPicPr>
          <p:cNvPr id="1026" name="Picture 2" descr="C:\Users\1\Desktop\конференция 29.03.19\IMG_20181113_16081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17032"/>
            <a:ext cx="4536504" cy="2551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1\Desktop\конференция 29.03.19\IMG_20180911_10512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717032"/>
            <a:ext cx="4536504" cy="2551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6874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5970992"/>
          </a:xfrm>
        </p:spPr>
        <p:txBody>
          <a:bodyPr>
            <a:normAutofit/>
          </a:bodyPr>
          <a:lstStyle/>
          <a:p>
            <a:pPr algn="l"/>
            <a:r>
              <a:rPr lang="ru-RU" sz="3600" b="1" dirty="0" smtClean="0">
                <a:solidFill>
                  <a:schemeClr val="tx1"/>
                </a:solidFill>
              </a:rPr>
              <a:t>Основные задачи педагога ДОО при обучении детей английскому языку:</a:t>
            </a:r>
            <a:br>
              <a:rPr lang="ru-RU" sz="3600" b="1" dirty="0" smtClean="0">
                <a:solidFill>
                  <a:schemeClr val="tx1"/>
                </a:solidFill>
              </a:rPr>
            </a:br>
            <a:r>
              <a:rPr lang="ru-RU" sz="3600" b="1" dirty="0" smtClean="0">
                <a:solidFill>
                  <a:schemeClr val="tx1"/>
                </a:solidFill>
              </a:rPr>
              <a:t/>
            </a:r>
            <a:br>
              <a:rPr lang="ru-RU" sz="3600" b="1" dirty="0" smtClean="0">
                <a:solidFill>
                  <a:schemeClr val="tx1"/>
                </a:solidFill>
              </a:rPr>
            </a:br>
            <a:r>
              <a:rPr lang="ru-RU" sz="3600" b="1" dirty="0" smtClean="0">
                <a:solidFill>
                  <a:schemeClr val="tx1"/>
                </a:solidFill>
              </a:rPr>
              <a:t>1. Развитие фонематического слуха;</a:t>
            </a:r>
            <a:br>
              <a:rPr lang="ru-RU" sz="3600" b="1" dirty="0" smtClean="0">
                <a:solidFill>
                  <a:schemeClr val="tx1"/>
                </a:solidFill>
              </a:rPr>
            </a:br>
            <a:r>
              <a:rPr lang="ru-RU" sz="3600" b="1" dirty="0" smtClean="0">
                <a:solidFill>
                  <a:schemeClr val="tx1"/>
                </a:solidFill>
              </a:rPr>
              <a:t>2. Развитие интереса к изучению английского языка;</a:t>
            </a:r>
            <a:br>
              <a:rPr lang="ru-RU" sz="3600" b="1" dirty="0" smtClean="0">
                <a:solidFill>
                  <a:schemeClr val="tx1"/>
                </a:solidFill>
              </a:rPr>
            </a:br>
            <a:r>
              <a:rPr lang="ru-RU" sz="3600" b="1" dirty="0" smtClean="0">
                <a:solidFill>
                  <a:schemeClr val="tx1"/>
                </a:solidFill>
              </a:rPr>
              <a:t>3. Формирование представлений о значимости владения иностранным языком (английским языком).</a:t>
            </a:r>
            <a:endParaRPr lang="ru-RU" sz="3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2188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1700809"/>
            <a:ext cx="8712967" cy="936104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>
                <a:solidFill>
                  <a:schemeClr val="tx1"/>
                </a:solidFill>
              </a:rPr>
              <a:t>ОО «Познавательное развитие»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chemeClr val="tx1"/>
                </a:solidFill>
              </a:rPr>
              <a:t>Формирование элементарных математических представлений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tx1"/>
                </a:solidFill>
              </a:rPr>
              <a:t>Реализация программы по образовательным областям.</a:t>
            </a:r>
            <a:endParaRPr lang="ru-RU" sz="3600" b="1" dirty="0">
              <a:solidFill>
                <a:schemeClr val="tx1"/>
              </a:solidFill>
            </a:endParaRPr>
          </a:p>
        </p:txBody>
      </p:sp>
      <p:pic>
        <p:nvPicPr>
          <p:cNvPr id="2050" name="Picture 2" descr="C:\Users\1\Desktop\конференция 29.03.19\IMG_20190326_16070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" y="2501117"/>
            <a:ext cx="2414867" cy="4293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1\Desktop\конференция 29.03.19\IMG_20190122_16314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2505515"/>
            <a:ext cx="2448272" cy="4352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1\Desktop\конференция 29.03.19\IMG_20190207_15461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7114" y="3559618"/>
            <a:ext cx="3989828" cy="2244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0760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tx1"/>
                </a:solidFill>
              </a:rPr>
              <a:t>ОО «Познавательное развитие»</a:t>
            </a:r>
            <a:br>
              <a:rPr lang="ru-RU" sz="3600" b="1" dirty="0" smtClean="0">
                <a:solidFill>
                  <a:schemeClr val="tx1"/>
                </a:solidFill>
              </a:rPr>
            </a:br>
            <a:r>
              <a:rPr lang="ru-RU" sz="3600" b="1" dirty="0" smtClean="0">
                <a:solidFill>
                  <a:schemeClr val="tx1"/>
                </a:solidFill>
              </a:rPr>
              <a:t>Ребенок и окружающий мир</a:t>
            </a:r>
            <a:endParaRPr lang="ru-RU" sz="3600" b="1" dirty="0">
              <a:solidFill>
                <a:schemeClr val="tx1"/>
              </a:solidFill>
            </a:endParaRPr>
          </a:p>
        </p:txBody>
      </p:sp>
      <p:pic>
        <p:nvPicPr>
          <p:cNvPr id="4098" name="Picture 2" descr="C:\Users\1\Desktop\конференция 29.03.19\IMG_20181221_09312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668" y="1772816"/>
            <a:ext cx="2850237" cy="5067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1\Desktop\конференция 29.03.19\IMG_20190212_16044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1190" y="2699631"/>
            <a:ext cx="5712810" cy="3213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4699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Речевое развитие, приобщение к художественной литературе</a:t>
            </a:r>
            <a:endParaRPr lang="ru-RU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Users\1\Desktop\конференция 29.03.19\IMG_20190326_16455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9939" y="1824961"/>
            <a:ext cx="4115247" cy="2314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1\Desktop\конференция 29.03.19\IMG_20181204_16130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353" y="1772816"/>
            <a:ext cx="4300655" cy="2419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1\Desktop\конференция 29.03.19\IMG_20181120_16265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3680" y="4237669"/>
            <a:ext cx="4326599" cy="2433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6842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1520" y="338328"/>
            <a:ext cx="5256584" cy="1938544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ОО «Художественно-эстетическое развитие»</a:t>
            </a:r>
            <a:b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Аппликация, рисование.</a:t>
            </a:r>
            <a:endParaRPr lang="ru-RU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C:\Users\1\Desktop\конференция 29.03.19\IMG_20190319_15413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2140716"/>
            <a:ext cx="2381437" cy="4233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1\Desktop\конференция 29.03.19\IMG_20190219_16093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86407" y="3077898"/>
            <a:ext cx="4194311" cy="235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1\Desktop\конференция 29.03.19\IMG_20190314_08404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1124744"/>
            <a:ext cx="2444331" cy="4345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2935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506496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ОО «Социально-коммуникативное развитие»</a:t>
            </a:r>
            <a:b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Театрализованные игры</a:t>
            </a:r>
            <a:endParaRPr lang="ru-RU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C:\Users\1\Desktop\конференция 29.03.19\IMG_20181225_16043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471" y="1950769"/>
            <a:ext cx="4132812" cy="2324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1\Desktop\image-0-02-05-9d3d5a1d7ffa49a8f4b08c98ea61fd0bd9e6dbc25b16acf46af440b7f43b61d6-V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5163" y="4130485"/>
            <a:ext cx="4601082" cy="2588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1\Desktop\IMG_20180918_16122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2190" y="1950769"/>
            <a:ext cx="3908109" cy="2198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0788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764704"/>
            <a:ext cx="5770984" cy="5688632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воспитание, и образование неразделимы. Нельзя воспитывать, не передавая знания, всякое же знание действует </a:t>
            </a:r>
            <a:r>
              <a:rPr lang="ru-RU" sz="4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воспитательно</a:t>
            </a:r>
            <a: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Л. Н. Толстой</a:t>
            </a:r>
            <a:endParaRPr lang="ru-RU" sz="4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1\Desktop\конференция 29.03.19\Leo_Tolstoy,_portrai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1444" y="2636912"/>
            <a:ext cx="3771526" cy="5139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6674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AutoNum type="arabicPeriod"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Раннее изучение второго языка ведет к задержке развития родного языка.</a:t>
            </a:r>
          </a:p>
          <a:p>
            <a:pPr marL="457200" indent="-457200">
              <a:buAutoNum type="arabicPeriod"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Если ребенок живет в России и у него русскоязычные родители, он никогда по-настоящему не заговорит на английском языке.</a:t>
            </a:r>
          </a:p>
          <a:p>
            <a:pPr marL="457200" indent="-457200">
              <a:buAutoNum type="arabicPeriod"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Дети, которые учат иностранный язык, будут путаться и смешивать языки.</a:t>
            </a:r>
          </a:p>
          <a:p>
            <a:pPr marL="457200" indent="-457200">
              <a:buAutoNum type="arabicPeriod"/>
            </a:pPr>
            <a:endParaRPr lang="ru-RU" dirty="0" smtClean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Мифы о вреде раннего изучения английского языка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916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3429000"/>
            <a:ext cx="7408333" cy="36004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Взаимодействие педагогов д/с № 59</a:t>
            </a:r>
          </a:p>
          <a:p>
            <a:pPr>
              <a:buFontTx/>
              <a:buChar char="-"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учитель-логопед – педагоги ДОУ – педагог психолог – родители;</a:t>
            </a:r>
          </a:p>
          <a:p>
            <a:pPr>
              <a:buFontTx/>
              <a:buChar char="-"/>
            </a:pP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заимодействие педагогов МАДОУ д/с № 59 и МАДОУ д/с № 56, гимназии № 40, МАОУ НШ – ДС № 72;</a:t>
            </a:r>
          </a:p>
          <a:p>
            <a:pPr>
              <a:buFontTx/>
              <a:buChar char="-"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сотрудничество с Кембриджским ресурсным центром и Книжной компанией «Британия»;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ЧОУ КЭЛ «Ганзейская ладья».</a:t>
            </a:r>
          </a:p>
          <a:p>
            <a:pPr marL="0" indent="0">
              <a:buNone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115616" y="548680"/>
            <a:ext cx="7581528" cy="3096344"/>
          </a:xfrm>
        </p:spPr>
        <p:txBody>
          <a:bodyPr>
            <a:normAutofit/>
          </a:bodyPr>
          <a:lstStyle/>
          <a:p>
            <a:pPr algn="l"/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Взаимодействие педагогов  внутри образовательной организации и сетевое взаимодействие образовательных организаций позволяет ответить на многие вопросы в образовании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8903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39551" y="3789039"/>
            <a:ext cx="8352929" cy="266429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Современный образовательный стандарт направлен на решение одной из следующих задач: обеспечение преемственности целей, задач и содержания образования, реализуемых в рамках образовательных программ различных уровней – </a:t>
            </a:r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преемственность основных образовательных программ дошкольного и начального общего образования.</a:t>
            </a:r>
            <a:endParaRPr lang="ru-RU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338328"/>
            <a:ext cx="9396536" cy="3522720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Модернизация системы российского образования актуализировала проблемы, связанные с её </a:t>
            </a:r>
            <a:r>
              <a:rPr lang="ru-RU" sz="36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гуманизацией</a:t>
            </a:r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одним из условий которой является пункт 1.6 в общем положении Федерального закона «Об образовании в Российской федерации», вступившего в силу</a:t>
            </a:r>
            <a:b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 1 января 2014 года.</a:t>
            </a:r>
            <a:endParaRPr lang="ru-RU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1620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7544" y="2060848"/>
            <a:ext cx="6264696" cy="4065315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Поступление выпускников дошкольной образовательной организации в начальную школу происходит в процессе приспособления детей к новым условиям. Однако практика преемственности между семьей, дошкольной организацией и школой еще не достигла уровня, когда ребенок незаметно для себя, педагогов и родителей переходит из развивающей среды детского сада за школьную парту.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9512" y="0"/>
            <a:ext cx="8568952" cy="2304256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Дошкольное воспитание – первое звено единой системы народного образования</a:t>
            </a:r>
            <a:r>
              <a:rPr lang="ru-RU" sz="3600" dirty="0" smtClean="0">
                <a:solidFill>
                  <a:schemeClr val="tx1"/>
                </a:solidFill>
              </a:rPr>
              <a:t>.</a:t>
            </a:r>
            <a:endParaRPr lang="ru-RU" sz="3600" dirty="0">
              <a:solidFill>
                <a:schemeClr val="tx1"/>
              </a:solidFill>
            </a:endParaRPr>
          </a:p>
        </p:txBody>
      </p:sp>
      <p:pic>
        <p:nvPicPr>
          <p:cNvPr id="1026" name="Picture 2" descr="C:\Users\1\Desktop\конференция 29.03.19\IMG_20181206_16160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1" y="1628800"/>
            <a:ext cx="2958575" cy="5259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3599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0" y="4005064"/>
            <a:ext cx="5508104" cy="212109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Старший дошкольный возраст – учебная мотивация</a:t>
            </a: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338328"/>
            <a:ext cx="4932040" cy="2226576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Младший дошкольный возраст – игровая мотивация</a:t>
            </a: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1\Desktop\IMG_20190320_09115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3502" y="1196752"/>
            <a:ext cx="4480498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1\Desktop\конференция 29.03.19\IMG_20181213_16215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4124964"/>
            <a:ext cx="4815857" cy="2708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4258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39553" y="2675467"/>
            <a:ext cx="7740848" cy="1257589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ОО «Познавательное развитие»</a:t>
            </a:r>
          </a:p>
          <a:p>
            <a:pPr marL="0" indent="0" algn="ctr">
              <a:buNone/>
            </a:pP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Ребенок и окружающий мир</a:t>
            </a:r>
          </a:p>
          <a:p>
            <a:pPr marL="0" indent="0" algn="ctr">
              <a:buNone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Младшая, средняя группа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2010552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Самым важным в дошкольном детстве является сохранение и укрепление здоровья детей, этому способствует смена видов детской деятельности в процессе НОД.</a:t>
            </a:r>
            <a:endParaRPr lang="ru-RU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1\Desktop\CAM0022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404" y="3933056"/>
            <a:ext cx="4392353" cy="3503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1\Desktop\IMG_497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4170075"/>
            <a:ext cx="4355976" cy="3266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5513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170535" y="1988840"/>
            <a:ext cx="5591186" cy="897549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Старшая, подготовительная к школе группа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Формирование элементарных математических представлений</a:t>
            </a:r>
            <a:endParaRPr lang="ru-RU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1\Desktop\конференция 29.03.19\IMG_20190326_09195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03" y="1585452"/>
            <a:ext cx="3059832" cy="525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1\Desktop\конференция 29.03.19\IMG_20190326_09224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3140968"/>
            <a:ext cx="5341849" cy="3004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1465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166724" y="2420888"/>
            <a:ext cx="3944790" cy="936104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>
                <a:solidFill>
                  <a:schemeClr val="tx1"/>
                </a:solidFill>
              </a:rPr>
              <a:t>Создание библиотеки в каждой возрастной группе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722520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ОО «Речевое развитие»</a:t>
            </a:r>
            <a:b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Развитие речи и приобщение детей к художественной литературе</a:t>
            </a:r>
            <a:endParaRPr lang="ru-RU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1\Desktop\IMG_496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16632" y="2785749"/>
            <a:ext cx="5400600" cy="4050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1\Desktop\IMG_20190326_10242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5860" y="3565960"/>
            <a:ext cx="4701100" cy="326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4045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0" y="620688"/>
            <a:ext cx="4248472" cy="5505475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sz="3600" b="1" dirty="0" smtClean="0">
                <a:solidFill>
                  <a:schemeClr val="tx1"/>
                </a:solidFill>
              </a:rPr>
              <a:t>Детский сад</a:t>
            </a:r>
          </a:p>
          <a:p>
            <a:pPr marL="0" indent="0">
              <a:buNone/>
            </a:pPr>
            <a:endParaRPr lang="ru-RU" sz="3600" b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sz="3200" b="1" dirty="0" smtClean="0">
                <a:solidFill>
                  <a:schemeClr val="tx1"/>
                </a:solidFill>
              </a:rPr>
              <a:t> Воспитатель детского сада включает в процесс обучения специальные задания и упражнения, формирующие у ребенка предпосылки к учебной деятельности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9512" y="260648"/>
            <a:ext cx="4248472" cy="5040560"/>
          </a:xfrm>
        </p:spPr>
        <p:txBody>
          <a:bodyPr>
            <a:normAutofit fontScale="90000"/>
          </a:bodyPr>
          <a:lstStyle/>
          <a:p>
            <a:pPr algn="l"/>
            <a:r>
              <a:rPr lang="ru-RU" sz="4000" b="1" dirty="0" smtClean="0">
                <a:solidFill>
                  <a:schemeClr val="tx1"/>
                </a:solidFill>
              </a:rPr>
              <a:t>Начальная школа</a:t>
            </a:r>
            <a:br>
              <a:rPr lang="ru-RU" sz="4000" b="1" dirty="0" smtClean="0">
                <a:solidFill>
                  <a:schemeClr val="tx1"/>
                </a:solidFill>
              </a:rPr>
            </a:br>
            <a:r>
              <a:rPr lang="ru-RU" sz="3600" b="1" dirty="0" smtClean="0">
                <a:solidFill>
                  <a:schemeClr val="tx1"/>
                </a:solidFill>
              </a:rPr>
              <a:t/>
            </a:r>
            <a:br>
              <a:rPr lang="ru-RU" sz="3600" b="1" dirty="0" smtClean="0">
                <a:solidFill>
                  <a:schemeClr val="tx1"/>
                </a:solidFill>
              </a:rPr>
            </a:br>
            <a:r>
              <a:rPr lang="ru-RU" sz="3600" b="1" dirty="0" smtClean="0">
                <a:solidFill>
                  <a:schemeClr val="tx1"/>
                </a:solidFill>
              </a:rPr>
              <a:t>  </a:t>
            </a:r>
            <a:r>
              <a:rPr lang="ru-RU" sz="3200" b="1" dirty="0" smtClean="0">
                <a:solidFill>
                  <a:schemeClr val="tx1"/>
                </a:solidFill>
              </a:rPr>
              <a:t>Учитель начальной школы для повышения эффективности обучения использует игровые приемы, часто применяемые в детском саду.</a:t>
            </a:r>
            <a:endParaRPr lang="ru-RU" sz="3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2971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512</TotalTime>
  <Words>696</Words>
  <Application>Microsoft Office PowerPoint</Application>
  <PresentationFormat>Экран (4:3)</PresentationFormat>
  <Paragraphs>61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Волна</vt:lpstr>
      <vt:lpstr>Актуальные проблемы преемственности в образовании. Английский язык – ЗА и ПРОТИВ</vt:lpstr>
      <vt:lpstr>И воспитание, и образование неразделимы. Нельзя воспитывать, не передавая знания, всякое же знание действует воспитательно.    Л. Н. Толстой</vt:lpstr>
      <vt:lpstr>Модернизация системы российского образования актуализировала проблемы, связанные с её гуманизацией, одним из условий которой является пункт 1.6 в общем положении Федерального закона «Об образовании в Российской федерации», вступившего в силу  с 1 января 2014 года.</vt:lpstr>
      <vt:lpstr>Дошкольное воспитание – первое звено единой системы народного образования.</vt:lpstr>
      <vt:lpstr>Младший дошкольный возраст – игровая мотивация</vt:lpstr>
      <vt:lpstr>Самым важным в дошкольном детстве является сохранение и укрепление здоровья детей, этому способствует смена видов детской деятельности в процессе НОД.</vt:lpstr>
      <vt:lpstr>Формирование элементарных математических представлений</vt:lpstr>
      <vt:lpstr>ОО «Речевое развитие» Развитие речи и приобщение детей к художественной литературе</vt:lpstr>
      <vt:lpstr>Начальная школа    Учитель начальной школы для повышения эффективности обучения использует игровые приемы, часто применяемые в детском саду.</vt:lpstr>
      <vt:lpstr>Воспитатели, знакомясь с содержанием учебно-воспитательной работы в начальных классах, определяют перспективы развития детей и обеспечивают тот его уровень, который требует школа.</vt:lpstr>
      <vt:lpstr>Совместные мероприятия педагогических коллективов ДОО, начальной школы с родителями и детьми:</vt:lpstr>
      <vt:lpstr>Преемственность программ в образовании</vt:lpstr>
      <vt:lpstr>Английский язык в дошкольном детстве – за и против.</vt:lpstr>
      <vt:lpstr>Основные задачи педагога ДОО при обучении детей английскому языку:  1. Развитие фонематического слуха; 2. Развитие интереса к изучению английского языка; 3. Формирование представлений о значимости владения иностранным языком (английским языком).</vt:lpstr>
      <vt:lpstr>Реализация программы по образовательным областям.</vt:lpstr>
      <vt:lpstr>ОО «Познавательное развитие» Ребенок и окружающий мир</vt:lpstr>
      <vt:lpstr>Речевое развитие, приобщение к художественной литературе</vt:lpstr>
      <vt:lpstr>ОО «Художественно-эстетическое развитие» Аппликация, рисование.</vt:lpstr>
      <vt:lpstr>ОО «Социально-коммуникативное развитие» Театрализованные игры</vt:lpstr>
      <vt:lpstr>Мифы о вреде раннего изучения английского языка</vt:lpstr>
      <vt:lpstr>Взаимодействие педагогов  внутри образовательной организации и сетевое взаимодействие образовательных организаций позволяет ответить на многие вопросы в образовании</vt:lpstr>
    </vt:vector>
  </TitlesOfParts>
  <Company>*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Windows User</dc:creator>
  <cp:lastModifiedBy>Windows User</cp:lastModifiedBy>
  <cp:revision>40</cp:revision>
  <dcterms:created xsi:type="dcterms:W3CDTF">2019-03-24T07:39:49Z</dcterms:created>
  <dcterms:modified xsi:type="dcterms:W3CDTF">2019-03-28T20:52:48Z</dcterms:modified>
</cp:coreProperties>
</file>