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2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Промежуточная диагностика</a:t>
            </a:r>
          </a:p>
        </c:rich>
      </c:tx>
      <c:layout>
        <c:manualLayout>
          <c:xMode val="edge"/>
          <c:yMode val="edge"/>
          <c:x val="0.183189914992840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86-48AD-A5EE-8FD2040DC5F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186-48AD-A5EE-8FD2040DC5F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86-48AD-A5EE-8FD2040DC5F3}"/>
              </c:ext>
            </c:extLst>
          </c:dPt>
          <c:dLbls>
            <c:dLbl>
              <c:idx val="0"/>
              <c:layout>
                <c:manualLayout>
                  <c:x val="-0.18204793451126028"/>
                  <c:y val="2.071253287638912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низкий</a:t>
                    </a:r>
                    <a:r>
                      <a:rPr lang="ru-RU" dirty="0"/>
                      <a:t>
11%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средний</a:t>
                    </a:r>
                    <a:r>
                      <a:rPr lang="ru-RU" dirty="0"/>
                      <a:t>
49%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"/>
                  <c:y val="0.3175921707712999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высокий</a:t>
                    </a:r>
                    <a:r>
                      <a:rPr lang="ru-RU" dirty="0"/>
                      <a:t>
40%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48.79</c:v>
                </c:pt>
                <c:pt idx="2">
                  <c:v>40.21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86-48AD-A5EE-8FD2040DC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491566913366791"/>
          <c:y val="0.20199721005987603"/>
          <c:w val="0.22707695632613817"/>
          <c:h val="0.34952643865121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dirty="0"/>
              <a:t>Конец учебного </a:t>
            </a:r>
            <a:r>
              <a:rPr lang="ru-RU" sz="1200" dirty="0" smtClean="0"/>
              <a:t>года (в процентах)</a:t>
            </a:r>
            <a:endParaRPr lang="ru-RU" sz="1200" dirty="0"/>
          </a:p>
        </c:rich>
      </c:tx>
      <c:layout>
        <c:manualLayout>
          <c:xMode val="edge"/>
          <c:yMode val="edge"/>
          <c:x val="4.8728487238791661E-2"/>
          <c:y val="3.048457578787542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59256414440301"/>
          <c:y val="1.9103107169458839E-3"/>
          <c:w val="0.47945574511519395"/>
          <c:h val="0.82192413448318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E8D-4902-9B93-FC12111B31C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E8D-4902-9B93-FC12111B31C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E8D-4902-9B93-FC12111B31CD}"/>
              </c:ext>
            </c:extLst>
          </c:dPt>
          <c:dLbls>
            <c:dLbl>
              <c:idx val="0"/>
              <c:layout>
                <c:manualLayout>
                  <c:x val="-4.008393006837623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низкий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средний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11,53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высокий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88,47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gradFill flip="none" rotWithShape="1"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11.53</c:v>
                </c:pt>
                <c:pt idx="2">
                  <c:v>88.47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E8D-4902-9B93-FC12111B3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0773120"/>
        <c:axId val="40774656"/>
      </c:barChart>
      <c:catAx>
        <c:axId val="4077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774656"/>
        <c:crosses val="autoZero"/>
        <c:auto val="1"/>
        <c:lblAlgn val="ctr"/>
        <c:lblOffset val="100"/>
        <c:noMultiLvlLbl val="0"/>
      </c:catAx>
      <c:valAx>
        <c:axId val="40774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77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dirty="0"/>
              <a:t>Начало учебного </a:t>
            </a:r>
            <a:r>
              <a:rPr lang="ru-RU" sz="1200" dirty="0" smtClean="0"/>
              <a:t>года (в процентах)</a:t>
            </a:r>
            <a:endParaRPr lang="ru-RU" sz="1200" dirty="0"/>
          </a:p>
        </c:rich>
      </c:tx>
      <c:layout>
        <c:manualLayout>
          <c:xMode val="edge"/>
          <c:yMode val="edge"/>
          <c:x val="0.20104728635217556"/>
          <c:y val="1.87264741257992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186-48AD-A5EE-8FD2040DC5F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86-48AD-A5EE-8FD2040DC5F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186-48AD-A5EE-8FD2040DC5F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Низкий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2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средний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17,47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высокий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80,55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gradFill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17.47</c:v>
                </c:pt>
                <c:pt idx="2">
                  <c:v>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86-48AD-A5EE-8FD2040DC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0858752"/>
        <c:axId val="40860288"/>
      </c:barChart>
      <c:catAx>
        <c:axId val="4085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0288"/>
        <c:crosses val="autoZero"/>
        <c:auto val="1"/>
        <c:lblAlgn val="ctr"/>
        <c:lblOffset val="100"/>
        <c:noMultiLvlLbl val="0"/>
      </c:catAx>
      <c:valAx>
        <c:axId val="40860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85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dirty="0"/>
              <a:t>Конец учебного </a:t>
            </a:r>
            <a:r>
              <a:rPr lang="ru-RU" sz="1200" dirty="0" smtClean="0"/>
              <a:t>года (в процентах)</a:t>
            </a:r>
            <a:endParaRPr lang="ru-RU" sz="1200" dirty="0"/>
          </a:p>
        </c:rich>
      </c:tx>
      <c:layout>
        <c:manualLayout>
          <c:xMode val="edge"/>
          <c:yMode val="edge"/>
          <c:x val="0.20104728635217556"/>
          <c:y val="1.87264741257992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152486470164681"/>
          <c:y val="9.6600121954452667E-2"/>
          <c:w val="0.47945574511519395"/>
          <c:h val="0.82192413448318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E8D-4902-9B93-FC12111B31C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E8D-4902-9B93-FC12111B31C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E8D-4902-9B93-FC12111B31C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chemeClr val="tx1"/>
                        </a:solidFill>
                      </a:rPr>
                      <a:t>низкий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средний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высокий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94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gradFill flip="none" rotWithShape="1"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E8D-4902-9B93-FC12111B3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1385984"/>
        <c:axId val="41387520"/>
      </c:barChart>
      <c:catAx>
        <c:axId val="4138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387520"/>
        <c:crosses val="autoZero"/>
        <c:auto val="1"/>
        <c:lblAlgn val="ctr"/>
        <c:lblOffset val="100"/>
        <c:noMultiLvlLbl val="0"/>
      </c:catAx>
      <c:valAx>
        <c:axId val="41387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38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итоговая диагностика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68-4BCF-8E9A-ABE0B75D533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68-4BCF-8E9A-ABE0B75D533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568-4BCF-8E9A-ABE0B75D5335}"/>
              </c:ext>
            </c:extLst>
          </c:dPt>
          <c:dLbls>
            <c:dLbl>
              <c:idx val="0"/>
              <c:layout>
                <c:manualLayout>
                  <c:x val="-0.22448493020043742"/>
                  <c:y val="4.4943820224719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низкий</a:t>
                    </a:r>
                    <a:r>
                      <a:rPr lang="ru-RU" dirty="0"/>
                      <a:t>
0%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5661739316309681E-2"/>
                  <c:y val="-8.239700374531834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средний</a:t>
                    </a:r>
                    <a:r>
                      <a:rPr lang="ru-RU" dirty="0"/>
                      <a:t>
26%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высокий</a:t>
                    </a:r>
                    <a:r>
                      <a:rPr lang="ru-RU" dirty="0"/>
                      <a:t>
74%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25.65</c:v>
                </c:pt>
                <c:pt idx="2">
                  <c:v>74.349999999999994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68-4BCF-8E9A-ABE0B75D5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Промежуточная диагностика</a:t>
            </a:r>
          </a:p>
        </c:rich>
      </c:tx>
      <c:layout>
        <c:manualLayout>
          <c:xMode val="edge"/>
          <c:yMode val="edge"/>
          <c:x val="1.1419804815798237E-3"/>
          <c:y val="3.84172883847698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86-48AD-A5EE-8FD2040DC5F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186-48AD-A5EE-8FD2040DC5F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86-48AD-A5EE-8FD2040DC5F3}"/>
              </c:ext>
            </c:extLst>
          </c:dPt>
          <c:dLbls>
            <c:dLbl>
              <c:idx val="0"/>
              <c:layout>
                <c:manualLayout>
                  <c:x val="8.4022123620581673E-2"/>
                  <c:y val="-2.561152558984654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низкий</a:t>
                    </a:r>
                    <a:r>
                      <a:rPr lang="ru-RU" dirty="0"/>
                      <a:t>
11%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202949816077556"/>
                  <c:y val="0.1216547465517710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средний</a:t>
                    </a:r>
                    <a:r>
                      <a:rPr lang="ru-RU" dirty="0"/>
                      <a:t>
49%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высокий</a:t>
                    </a:r>
                    <a:r>
                      <a:rPr lang="ru-RU" dirty="0"/>
                      <a:t>
40%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48.79</c:v>
                </c:pt>
                <c:pt idx="2">
                  <c:v>40.21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86-48AD-A5EE-8FD2040DC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358725216046386"/>
          <c:y val="0.43894524880992108"/>
          <c:w val="0.22707695632613817"/>
          <c:h val="0.32414813948399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итоговая диагностика </a:t>
            </a:r>
          </a:p>
        </c:rich>
      </c:tx>
      <c:layout>
        <c:manualLayout>
          <c:xMode val="edge"/>
          <c:yMode val="edge"/>
          <c:x val="5.3784124437824057E-2"/>
          <c:y val="3.919317606685676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68-4BCF-8E9A-ABE0B75D533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68-4BCF-8E9A-ABE0B75D533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568-4BCF-8E9A-ABE0B75D5335}"/>
              </c:ext>
            </c:extLst>
          </c:dPt>
          <c:dLbls>
            <c:dLbl>
              <c:idx val="0"/>
              <c:layout>
                <c:manualLayout>
                  <c:x val="-0.3137801140107136"/>
                  <c:y val="0.1437083122451415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низкий</a:t>
                    </a:r>
                    <a:r>
                      <a:rPr lang="ru-RU" dirty="0"/>
                      <a:t>
0%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5475378842132399E-3"/>
                  <c:y val="-5.225756808914235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средний</a:t>
                    </a:r>
                    <a:r>
                      <a:rPr lang="ru-RU" dirty="0"/>
                      <a:t>
26%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"/>
                  <c:y val="4.572537207799956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высокий</a:t>
                    </a:r>
                    <a:r>
                      <a:rPr lang="ru-RU" dirty="0"/>
                      <a:t>
74%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25.65</c:v>
                </c:pt>
                <c:pt idx="2">
                  <c:v>74.349999999999994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68-4BCF-8E9A-ABE0B75D5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Промежуточная диагностика</a:t>
            </a:r>
          </a:p>
        </c:rich>
      </c:tx>
      <c:layout>
        <c:manualLayout>
          <c:xMode val="edge"/>
          <c:yMode val="edge"/>
          <c:x val="2.9149355021773713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86-48AD-A5EE-8FD2040DC5F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186-48AD-A5EE-8FD2040DC5F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86-48AD-A5EE-8FD2040DC5F3}"/>
              </c:ext>
            </c:extLst>
          </c:dPt>
          <c:dLbls>
            <c:dLbl>
              <c:idx val="0"/>
              <c:layout>
                <c:manualLayout>
                  <c:x val="1.4797597099582755E-3"/>
                  <c:y val="-3.5384079012370014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6678957566989816E-2"/>
                  <c:y val="0.1329890442652093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средний</a:t>
                    </a:r>
                    <a:r>
                      <a:rPr lang="ru-RU" dirty="0"/>
                      <a:t>
24%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9138372602465825"/>
                  <c:y val="0.1583515293172553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высокий</a:t>
                    </a:r>
                    <a:r>
                      <a:rPr lang="ru-RU" dirty="0"/>
                      <a:t>
68%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24</c:v>
                </c:pt>
                <c:pt idx="2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86-48AD-A5EE-8FD2040DC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1579880560676701E-2"/>
          <c:y val="0.36248292208776167"/>
          <c:w val="0.14903963061602593"/>
          <c:h val="0.52599230523788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итоговая диагностика </a:t>
            </a:r>
          </a:p>
        </c:rich>
      </c:tx>
      <c:layout>
        <c:manualLayout>
          <c:xMode val="edge"/>
          <c:yMode val="edge"/>
          <c:x val="2.9642043807084521E-2"/>
          <c:y val="3.707145254902723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68-4BCF-8E9A-ABE0B75D533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68-4BCF-8E9A-ABE0B75D533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568-4BCF-8E9A-ABE0B75D5335}"/>
              </c:ext>
            </c:extLst>
          </c:dPt>
          <c:dLbls>
            <c:dLbl>
              <c:idx val="0"/>
              <c:layout>
                <c:manualLayout>
                  <c:x val="-0.3020722587348379"/>
                  <c:y val="5.5607178823540861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средний</a:t>
                    </a:r>
                    <a:r>
                      <a:rPr lang="ru-RU" dirty="0"/>
                      <a:t>
12%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высокий</a:t>
                    </a:r>
                    <a:r>
                      <a:rPr lang="ru-RU" dirty="0"/>
                      <a:t>
88%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C0504D"/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12</c:v>
                </c:pt>
                <c:pt idx="2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68-4BCF-8E9A-ABE0B75D5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51429095260154"/>
          <c:y val="0.26386623020437056"/>
          <c:w val="0.14903963061602593"/>
          <c:h val="0.47382230027876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dirty="0"/>
              <a:t>Начало учебного </a:t>
            </a:r>
            <a:r>
              <a:rPr lang="ru-RU" sz="1200" dirty="0" smtClean="0"/>
              <a:t>года (в процентах)</a:t>
            </a:r>
            <a:endParaRPr lang="ru-RU" sz="1200" dirty="0"/>
          </a:p>
        </c:rich>
      </c:tx>
      <c:layout>
        <c:manualLayout>
          <c:xMode val="edge"/>
          <c:yMode val="edge"/>
          <c:x val="0.21825029826116199"/>
          <c:y val="8.928185661821420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186-48AD-A5EE-8FD2040DC5F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86-48AD-A5EE-8FD2040DC5F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186-48AD-A5EE-8FD2040DC5F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низкий</a:t>
                    </a:r>
                    <a:r>
                      <a:rPr lang="ru-RU" dirty="0"/>
                      <a:t>;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13,5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средний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45,5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высокий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41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gradFill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13.5</c:v>
                </c:pt>
                <c:pt idx="1">
                  <c:v>45.5</c:v>
                </c:pt>
                <c:pt idx="2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86-48AD-A5EE-8FD2040DC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0340096"/>
        <c:axId val="40059264"/>
      </c:barChart>
      <c:catAx>
        <c:axId val="4034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59264"/>
        <c:crosses val="autoZero"/>
        <c:auto val="1"/>
        <c:lblAlgn val="ctr"/>
        <c:lblOffset val="100"/>
        <c:noMultiLvlLbl val="0"/>
      </c:catAx>
      <c:valAx>
        <c:axId val="40059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34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dirty="0"/>
              <a:t>Конец учебного </a:t>
            </a:r>
            <a:r>
              <a:rPr lang="ru-RU" sz="1200" dirty="0" smtClean="0"/>
              <a:t>года (в процентах)</a:t>
            </a:r>
            <a:endParaRPr lang="ru-RU" sz="1200" dirty="0"/>
          </a:p>
        </c:rich>
      </c:tx>
      <c:layout>
        <c:manualLayout>
          <c:xMode val="edge"/>
          <c:yMode val="edge"/>
          <c:x val="0.20104728635217556"/>
          <c:y val="1.87264741257992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E8D-4902-9B93-FC12111B31C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E8D-4902-9B93-FC12111B31C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E8D-4902-9B93-FC12111B31CD}"/>
              </c:ext>
            </c:extLst>
          </c:dPt>
          <c:dLbls>
            <c:dLbl>
              <c:idx val="0"/>
              <c:layout>
                <c:manualLayout>
                  <c:x val="-5.1523613481148783E-2"/>
                  <c:y val="-1.3566868638527343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>
                        <a:solidFill>
                          <a:schemeClr val="tx1"/>
                        </a:solidFill>
                      </a:rPr>
                      <a:t>низкий </a:t>
                    </a:r>
                    <a:r>
                      <a:rPr lang="ru-RU" sz="1050" dirty="0">
                        <a:solidFill>
                          <a:schemeClr val="tx1"/>
                        </a:solidFill>
                      </a:rPr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средний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13,6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высоки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86,4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gradFill flip="none" rotWithShape="1"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13.6</c:v>
                </c:pt>
                <c:pt idx="2">
                  <c:v>86.4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E8D-4902-9B93-FC12111B3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0154240"/>
        <c:axId val="40155776"/>
      </c:barChart>
      <c:catAx>
        <c:axId val="4015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155776"/>
        <c:crosses val="autoZero"/>
        <c:auto val="1"/>
        <c:lblAlgn val="ctr"/>
        <c:lblOffset val="100"/>
        <c:noMultiLvlLbl val="0"/>
      </c:catAx>
      <c:valAx>
        <c:axId val="40155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1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dirty="0"/>
              <a:t>Начало учебного </a:t>
            </a:r>
            <a:r>
              <a:rPr lang="ru-RU" sz="1200" dirty="0" smtClean="0"/>
              <a:t>года (в процентах)</a:t>
            </a:r>
            <a:endParaRPr lang="ru-RU" sz="1200" dirty="0"/>
          </a:p>
        </c:rich>
      </c:tx>
      <c:layout>
        <c:manualLayout>
          <c:xMode val="edge"/>
          <c:yMode val="edge"/>
          <c:x val="0.20104728635217556"/>
          <c:y val="1.87264741257992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58694225721785"/>
          <c:y val="0.17460317460317459"/>
          <c:w val="0.47945574511519395"/>
          <c:h val="0.82192413448318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Педагогическая диагностика по программе ""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186-48AD-A5EE-8FD2040DC5F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86-48AD-A5EE-8FD2040DC5F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186-48AD-A5EE-8FD2040DC5F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низкий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8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258484766769824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средний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27,5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высокий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64,5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gradFill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74000">
                    <a:srgbClr val="4F81BD">
                      <a:lumMod val="45000"/>
                      <a:lumOff val="55000"/>
                    </a:srgbClr>
                  </a:gs>
                  <a:gs pos="83000">
                    <a:srgbClr val="4F81BD">
                      <a:lumMod val="45000"/>
                      <a:lumOff val="55000"/>
                    </a:srgbClr>
                  </a:gs>
                  <a:gs pos="100000">
                    <a:srgbClr val="4F81BD">
                      <a:lumMod val="30000"/>
                      <a:lumOff val="70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27.5</c:v>
                </c:pt>
                <c:pt idx="2">
                  <c:v>64.5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86-48AD-A5EE-8FD2040DC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40293120"/>
        <c:axId val="40294656"/>
      </c:barChart>
      <c:catAx>
        <c:axId val="4029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294656"/>
        <c:crosses val="autoZero"/>
        <c:auto val="1"/>
        <c:lblAlgn val="ctr"/>
        <c:lblOffset val="100"/>
        <c:noMultiLvlLbl val="0"/>
      </c:catAx>
      <c:valAx>
        <c:axId val="40294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29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2B4C26-1920-4549-9DE2-1EA31F780DED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F62813A-5DB0-4F8D-9E05-7C00B3DEC7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8445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Рисунок 1" descr="Описание: C:\Users\User\Desktop\20240207_084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1373891"/>
            <a:ext cx="1145679" cy="15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2" descr="Описание: C:\Users\User\Desktop\фото на новые формы\альбом\УГОЛОК АНГЛИЙСКОГО ЯЗЫК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16306"/>
            <a:ext cx="1459594" cy="11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2411759" y="1846316"/>
            <a:ext cx="505401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качестве реализации программ дополнительного образования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Английский язык 4-5 лет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Английский язык 5-6 лет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Английский язык 6-7 лет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8ED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дополнительного образования по английскому языку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МАДОУ д/с № 59 г. Калининграда Денисюк С. В.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133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77563" y="3600643"/>
            <a:ext cx="6192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Воспитывают все: люди, вещи, явления, но прежде всего и дольше всего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люди. Из них на первом месте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родители и педагоги!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С. Макаренко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C:\Users\User\Desktop\фото на новые формы\тематические праздники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75" y="4293096"/>
            <a:ext cx="2072352" cy="144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accent2"/>
                </a:solidFill>
              </a:rPr>
              <a:t>Мониторинг осведомленности и удовлетворенности родительской общественности содержанием, ходом реализации и результатами освоения детьми программы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«Английский язык для детей 4-5 лет»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853972"/>
              </p:ext>
            </p:extLst>
          </p:nvPr>
        </p:nvGraphicFramePr>
        <p:xfrm>
          <a:off x="899592" y="1628800"/>
          <a:ext cx="352839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34278519"/>
              </p:ext>
            </p:extLst>
          </p:nvPr>
        </p:nvGraphicFramePr>
        <p:xfrm>
          <a:off x="4608004" y="1628800"/>
          <a:ext cx="320435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624" y="3789040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Удовлетворенность родителей осуществлялась в рамках:</a:t>
            </a:r>
          </a:p>
          <a:p>
            <a:pPr marL="171450" indent="-171450">
              <a:buFontTx/>
              <a:buChar char="-"/>
            </a:pPr>
            <a:r>
              <a:rPr lang="ru-RU" sz="1200" dirty="0"/>
              <a:t>О</a:t>
            </a:r>
            <a:r>
              <a:rPr lang="ru-RU" sz="1200" dirty="0" smtClean="0"/>
              <a:t>проса;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Наглядной информации на сайте образовательной организации;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открытых мероприятий для родителей;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подготовки к конкурсным мероприятиям 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Благодарственным письмам в Комитет по образованию г. Калининграда;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отклика на фото- и видеорепортажей с занятий;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индивидуальных консультаций.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435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accent2"/>
                </a:solidFill>
              </a:rPr>
              <a:t>Мониторинг осведомленности и удовлетворенности родительской общественности содержанием, ходом реализации и результатами освоения детьми программы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«Английский язык для детей 5-6 лет»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>
                <a:solidFill>
                  <a:schemeClr val="accent2"/>
                </a:solidFill>
              </a:rPr>
              <a:t/>
            </a:r>
            <a:br>
              <a:rPr lang="ru-RU" sz="1200" dirty="0">
                <a:solidFill>
                  <a:schemeClr val="accent2"/>
                </a:solidFill>
              </a:rPr>
            </a:br>
            <a:endParaRPr lang="ru-RU" sz="12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83533"/>
              </p:ext>
            </p:extLst>
          </p:nvPr>
        </p:nvGraphicFramePr>
        <p:xfrm>
          <a:off x="899593" y="1700808"/>
          <a:ext cx="3384375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63996405"/>
              </p:ext>
            </p:extLst>
          </p:nvPr>
        </p:nvGraphicFramePr>
        <p:xfrm>
          <a:off x="4572000" y="1700808"/>
          <a:ext cx="374441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4221088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Удовлетворенность родителей осуществлялась в рамках:</a:t>
            </a:r>
          </a:p>
          <a:p>
            <a:r>
              <a:rPr lang="ru-RU" sz="1200" dirty="0" smtClean="0"/>
              <a:t>- Осведомленности родителей о программе и ходе реализации на сайте образовательной организации;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Посещаемости и удовлетворенности родителей результатами освоения программы в ходе открытых занятий;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Участие детей в образовательных мероприятиях;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Участие детей в конкурсных мероприятиях;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личных бесед и консультаций;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виде откликов на фото- и видеорепортажей с процесса </a:t>
            </a:r>
            <a:r>
              <a:rPr lang="ru-RU" sz="1200" smtClean="0"/>
              <a:t>занятий</a:t>
            </a:r>
            <a:r>
              <a:rPr lang="ru-RU" sz="1200" smtClean="0"/>
              <a:t>;</a:t>
            </a:r>
            <a:endParaRPr lang="ru-RU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По отзывам родителей и обращению в Комитет по образованию г. Калининграда с целью выражения благодарности.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137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solidFill>
                  <a:schemeClr val="accent2"/>
                </a:solidFill>
              </a:rPr>
              <a:t>Мониторинг осведомленности и удовлетворенности родительской общественности содержанием, ходом реализации и результатами освоения детьми программы </a:t>
            </a:r>
            <a:br>
              <a:rPr lang="ru-RU" sz="1400" dirty="0">
                <a:solidFill>
                  <a:schemeClr val="accent2"/>
                </a:solidFill>
              </a:rPr>
            </a:br>
            <a:r>
              <a:rPr lang="ru-RU" sz="1400" dirty="0">
                <a:solidFill>
                  <a:schemeClr val="accent2"/>
                </a:solidFill>
              </a:rPr>
              <a:t>«Английский язык для детей </a:t>
            </a:r>
            <a:r>
              <a:rPr lang="ru-RU" sz="1400" dirty="0" smtClean="0">
                <a:solidFill>
                  <a:schemeClr val="accent2"/>
                </a:solidFill>
              </a:rPr>
              <a:t>6-7 </a:t>
            </a:r>
            <a:r>
              <a:rPr lang="ru-RU" sz="1400" dirty="0">
                <a:solidFill>
                  <a:schemeClr val="accent2"/>
                </a:solidFill>
              </a:rPr>
              <a:t>лет»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352864"/>
              </p:ext>
            </p:extLst>
          </p:nvPr>
        </p:nvGraphicFramePr>
        <p:xfrm>
          <a:off x="899592" y="1988840"/>
          <a:ext cx="3456881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70910165"/>
              </p:ext>
            </p:extLst>
          </p:nvPr>
        </p:nvGraphicFramePr>
        <p:xfrm>
          <a:off x="4427984" y="1988840"/>
          <a:ext cx="38042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9632" y="4725144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Удовлетворенность родителей осуществлялась в рамках: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Открытых занятий;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Участия детей в образовательных конкурсах и мероприятиях;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Осведомленности информации по содержанию и формам реализации, представленных на сайте образовательной организации;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личных бесед и индивидуальных консультаций;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 ходе видео- и фоторепортажей с конкурсных и праздничных мероприятий.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400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17582"/>
            <a:ext cx="7344815" cy="1202485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</a:rPr>
              <a:t>Уровень освоения инновационных форм работы по изучению английского языка обучающимися по программам «Английский язык 5-6 лет», «Английский язык 6-7 лет»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72816"/>
            <a:ext cx="6196405" cy="3950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 smtClean="0"/>
              <a:t>Создание мультипликационных фильмов на английском языке</a:t>
            </a:r>
          </a:p>
          <a:p>
            <a:pPr marL="0" indent="0" algn="ctr">
              <a:buNone/>
            </a:pPr>
            <a:r>
              <a:rPr lang="ru-RU" sz="1400" b="1" dirty="0" smtClean="0"/>
              <a:t> на социально-значимые темы</a:t>
            </a:r>
          </a:p>
          <a:p>
            <a:pPr marL="0" indent="0">
              <a:buNone/>
            </a:pPr>
            <a:r>
              <a:rPr lang="ru-RU" sz="1400" smtClean="0"/>
              <a:t>      Удовлетворенность </a:t>
            </a:r>
            <a:r>
              <a:rPr lang="ru-RU" sz="1400" dirty="0" smtClean="0"/>
              <a:t>детей                              Самоанализ педагога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" name="результативност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763688" y="2686418"/>
            <a:ext cx="5695560" cy="30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 fontScale="90000"/>
          </a:bodyPr>
          <a:lstStyle/>
          <a:p>
            <a:r>
              <a:rPr lang="ru-RU" sz="1300" b="1" dirty="0">
                <a:solidFill>
                  <a:schemeClr val="accent2"/>
                </a:solidFill>
              </a:rPr>
              <a:t>Педагогическая диагностика образовательной деятельности по дополнительной общеобразовательной общеразвивающей программе социально-гуманитарной направленности «Английский язык» (4-5 лет)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105732"/>
              </p:ext>
            </p:extLst>
          </p:nvPr>
        </p:nvGraphicFramePr>
        <p:xfrm>
          <a:off x="971600" y="1484784"/>
          <a:ext cx="7272809" cy="110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538"/>
                <a:gridCol w="769838"/>
                <a:gridCol w="1738152"/>
                <a:gridCol w="1609620"/>
                <a:gridCol w="1158617"/>
                <a:gridCol w="966044"/>
              </a:tblGrid>
              <a:tr h="613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ФИО ребенка/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Критерии результативности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Интерес обучающихся к занятиям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Фонематический слух (умение услышать и воспроизвести простые слова по образцу)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Пассивный словарь (умение услышать инструкцию педагога и выполнить действие)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Навык построения простого предложения по образцу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Навык построения простого ответа на вопрос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</a:tr>
              <a:tr h="15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</a:tr>
              <a:tr h="15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Итого: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01" marR="50001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99592" y="2564904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Промежуточная диагностика на 20 сентября 2023 года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dirty="0"/>
              <a:t>В ходе проведения итоговой диагностики на начало учебного года выявлены следующие результаты.</a:t>
            </a:r>
          </a:p>
          <a:p>
            <a:r>
              <a:rPr lang="ru-RU" sz="1200" dirty="0"/>
              <a:t>Из числа обучающихся (</a:t>
            </a:r>
            <a:r>
              <a:rPr lang="ru-RU" sz="1200" b="1" dirty="0"/>
              <a:t>20 детей</a:t>
            </a:r>
            <a:r>
              <a:rPr lang="ru-RU" sz="1200" dirty="0"/>
              <a:t>):</a:t>
            </a:r>
          </a:p>
          <a:p>
            <a:r>
              <a:rPr lang="ru-RU" sz="1200" dirty="0"/>
              <a:t>- интерес обучающихся (у 13 детей интерес высокий, 7 детей проявляют недостаточный интерес);</a:t>
            </a:r>
          </a:p>
          <a:p>
            <a:r>
              <a:rPr lang="ru-RU" sz="1200" dirty="0"/>
              <a:t>- фонематический слух (у 10 детей развит достаточно хорошо, 10 детей  имеют затруднения в точном произношении отдельных слов);</a:t>
            </a:r>
          </a:p>
          <a:p>
            <a:r>
              <a:rPr lang="ru-RU" sz="1200" dirty="0"/>
              <a:t>- пассивный словарь (дети внимательно слушают инструкции педагога, обращают внимание на мимику и жесты, выполняют задания с помощью педагога);</a:t>
            </a:r>
          </a:p>
          <a:p>
            <a:r>
              <a:rPr lang="ru-RU" sz="1200" dirty="0"/>
              <a:t>- навык построения простого предложения по образцу (7 детей справляются с заданием самостоятельно, 13 детей выполняют задание с помощью педагога);</a:t>
            </a:r>
          </a:p>
          <a:p>
            <a:r>
              <a:rPr lang="ru-RU" sz="1200" dirty="0"/>
              <a:t>- навык построения простого ответа на вопрос (9 детей выполняют задание самостоятельно, 11 детей – с помощью педагога).</a:t>
            </a:r>
          </a:p>
          <a:p>
            <a:r>
              <a:rPr lang="ru-RU" sz="1200" b="1" dirty="0">
                <a:solidFill>
                  <a:schemeClr val="accent4"/>
                </a:solidFill>
              </a:rPr>
              <a:t>Выводы:</a:t>
            </a:r>
            <a:r>
              <a:rPr lang="ru-RU" sz="1200" dirty="0">
                <a:solidFill>
                  <a:schemeClr val="accent4"/>
                </a:solidFill>
              </a:rPr>
              <a:t> </a:t>
            </a:r>
            <a:r>
              <a:rPr lang="ru-RU" sz="1200" dirty="0"/>
              <a:t>по результатам диагностики принято решение работать по программе, не внося изменения, отслеживать процесс освоения лексики в течение учебного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5901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763284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chemeClr val="tx2"/>
                </a:solidFill>
              </a:rPr>
              <a:t>Итоговая диагностика на 31 мая 2024 года</a:t>
            </a:r>
            <a:endParaRPr lang="ru-RU" sz="1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1200" dirty="0"/>
              <a:t>В ходе проведения итоговой диагностики на конец учебного года выявлены следующие результаты.</a:t>
            </a:r>
          </a:p>
          <a:p>
            <a:pPr marL="0" indent="0">
              <a:buNone/>
            </a:pPr>
            <a:r>
              <a:rPr lang="ru-RU" sz="1200" dirty="0"/>
              <a:t>Из числа обучающихся (</a:t>
            </a:r>
            <a:r>
              <a:rPr lang="ru-RU" sz="1200" b="1" dirty="0"/>
              <a:t>20 детей</a:t>
            </a:r>
            <a:r>
              <a:rPr lang="ru-RU" sz="1200" dirty="0"/>
              <a:t>):</a:t>
            </a:r>
          </a:p>
          <a:p>
            <a:pPr marL="0" indent="0">
              <a:buNone/>
            </a:pPr>
            <a:r>
              <a:rPr lang="ru-RU" sz="1200" dirty="0"/>
              <a:t>- интерес обучающихся (у 19 детей интерес высокий, 1 ребенок проявляет недостаточный интерес);</a:t>
            </a:r>
          </a:p>
          <a:p>
            <a:pPr marL="0" indent="0">
              <a:buNone/>
            </a:pPr>
            <a:r>
              <a:rPr lang="ru-RU" sz="1200" dirty="0"/>
              <a:t>- фонематический слух (у 16детей развит достаточно хорошо, 4 ребенка имеют затруднения в точном произношении отдельных слов);</a:t>
            </a:r>
          </a:p>
          <a:p>
            <a:pPr marL="0" indent="0">
              <a:buNone/>
            </a:pPr>
            <a:r>
              <a:rPr lang="ru-RU" sz="1200" dirty="0"/>
              <a:t>- пассивный словарь (дети внимательно слушают инструкции педагога, обращают внимание на мимику и жесты, выполняют задания самостоятельно);</a:t>
            </a:r>
          </a:p>
          <a:p>
            <a:pPr marL="0" indent="0">
              <a:buNone/>
            </a:pPr>
            <a:r>
              <a:rPr lang="ru-RU" sz="1200" dirty="0"/>
              <a:t>- навык построения простого предложения по образцу (14 детей справляются с заданием самостоятельно, 6 детей выполняют задание с помощью педагога);</a:t>
            </a:r>
          </a:p>
          <a:p>
            <a:pPr marL="0" indent="0">
              <a:buNone/>
            </a:pPr>
            <a:r>
              <a:rPr lang="ru-RU" sz="1200" dirty="0"/>
              <a:t>- навык построения простого ответа на вопрос (19 детей выполняют задание самостоятельно, 1 ребенок – с помощью педагога).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accent4"/>
                </a:solidFill>
              </a:rPr>
              <a:t>Выводы:</a:t>
            </a:r>
            <a:r>
              <a:rPr lang="ru-RU" sz="1200" dirty="0">
                <a:solidFill>
                  <a:schemeClr val="accent4"/>
                </a:solidFill>
              </a:rPr>
              <a:t> </a:t>
            </a:r>
            <a:r>
              <a:rPr lang="ru-RU" sz="1200" dirty="0"/>
              <a:t>по результатам диагностики принято решение в летний оздоровительный период (июнь) уделить особое внимание фонетической разминке, закрепить полученные знания в ходе изобразительной, театрализованной деятельности, подвижных играх  на английском языке.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60799003"/>
              </p:ext>
            </p:extLst>
          </p:nvPr>
        </p:nvGraphicFramePr>
        <p:xfrm>
          <a:off x="1331640" y="4221088"/>
          <a:ext cx="2720712" cy="183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61706063"/>
              </p:ext>
            </p:extLst>
          </p:nvPr>
        </p:nvGraphicFramePr>
        <p:xfrm>
          <a:off x="4788024" y="4293096"/>
          <a:ext cx="2432680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40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7"/>
            <a:ext cx="6965245" cy="720080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accent2"/>
                </a:solidFill>
              </a:rPr>
              <a:t>Педагогическая диагностика образовательной деятельности по дополнительной общеобразовательной общеразвивающей программе социально-гуманитарной направленности «Английский язык» </a:t>
            </a:r>
            <a:r>
              <a:rPr lang="ru-RU" sz="1200" b="1" dirty="0" smtClean="0">
                <a:solidFill>
                  <a:schemeClr val="accent2"/>
                </a:solidFill>
              </a:rPr>
              <a:t>(5-6лет</a:t>
            </a:r>
            <a:r>
              <a:rPr lang="ru-RU" sz="1200" b="1" dirty="0">
                <a:solidFill>
                  <a:schemeClr val="accent2"/>
                </a:solidFill>
              </a:rPr>
              <a:t>)</a:t>
            </a:r>
            <a:endParaRPr lang="ru-RU" sz="12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494729"/>
              </p:ext>
            </p:extLst>
          </p:nvPr>
        </p:nvGraphicFramePr>
        <p:xfrm>
          <a:off x="899592" y="1340768"/>
          <a:ext cx="7416800" cy="1495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966"/>
                <a:gridCol w="1235966"/>
                <a:gridCol w="1272484"/>
                <a:gridCol w="1199448"/>
                <a:gridCol w="1236468"/>
                <a:gridCol w="1236468"/>
              </a:tblGrid>
              <a:tr h="116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ФИО ребенка/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Критерии результативности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  <a:effectLst/>
                        </a:rPr>
                        <a:t>Интерес обучающихся к занятиям, дидактическим и театрализованным играм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  <a:effectLst/>
                        </a:rPr>
                        <a:t>Фонематический слух (умение точно воспроизводить звуки, слова, находить знакомое слово в предложении)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Навык выполнения задания в рабочей тетради и на интерактивной доске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Навык построения простого предложения </a:t>
                      </a:r>
                      <a:r>
                        <a:rPr lang="ru-RU" sz="900" dirty="0" smtClean="0">
                          <a:solidFill>
                            <a:schemeClr val="tx2"/>
                          </a:solidFill>
                          <a:effectLst/>
                        </a:rPr>
                        <a:t>по образцу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Навык построения </a:t>
                      </a:r>
                      <a:r>
                        <a:rPr lang="ru-RU" sz="900" dirty="0" smtClean="0">
                          <a:solidFill>
                            <a:schemeClr val="tx2"/>
                          </a:solidFill>
                          <a:effectLst/>
                        </a:rPr>
                        <a:t>простого ответа 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на вопросительное предложение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</a:tr>
              <a:tr h="166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</a:tr>
              <a:tr h="166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Итого: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9592" y="2996952"/>
            <a:ext cx="748883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Промежуточная диагностика на 20 сентября 2023 года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dirty="0"/>
              <a:t>В ходе проведения промежуточной диагностики на начало учебного года выявлены следующие результаты.</a:t>
            </a:r>
          </a:p>
          <a:p>
            <a:r>
              <a:rPr lang="ru-RU" sz="1200" dirty="0"/>
              <a:t>Из числа обучающихся </a:t>
            </a:r>
            <a:r>
              <a:rPr lang="ru-RU" sz="1200" b="1" dirty="0"/>
              <a:t>(28 детей):</a:t>
            </a:r>
          </a:p>
          <a:p>
            <a:r>
              <a:rPr lang="ru-RU" sz="1200" dirty="0"/>
              <a:t>- интерес обучающихся к занятиям, дидактическим и театрализованным играм (у 20 детей интерес высокий, 8 детей проявляют недостаточный интерес);</a:t>
            </a:r>
          </a:p>
          <a:p>
            <a:r>
              <a:rPr lang="ru-RU" sz="1200" dirty="0"/>
              <a:t>- фонематический слух (у 19детей развит достаточно хорошо, 9 детей имеют затруднения в точном произношении отдельных звуков, слов);</a:t>
            </a:r>
          </a:p>
          <a:p>
            <a:r>
              <a:rPr lang="ru-RU" sz="1200" dirty="0"/>
              <a:t>- навык выполнения заданий в рабочей тетради и на интерактивной доске (21 ребенок выполняет задания самостоятельно, 7 детей с помощью сверстников и педагога);</a:t>
            </a:r>
          </a:p>
          <a:p>
            <a:r>
              <a:rPr lang="ru-RU" sz="1200" dirty="0"/>
              <a:t>- навык построения простого предложения по образцу (21 ребенок справляется с заданием самостоятельно, 7 детей выполняют задание с помощью сверстников и педагога);</a:t>
            </a:r>
          </a:p>
          <a:p>
            <a:r>
              <a:rPr lang="ru-RU" sz="1200" dirty="0"/>
              <a:t>- навык построения простого ответа на вопросительное предложение (20 детей выполняют задание самостоятельно, 8 детей – с помощью сверстников).</a:t>
            </a:r>
          </a:p>
          <a:p>
            <a:r>
              <a:rPr lang="ru-RU" sz="1200" dirty="0" smtClean="0">
                <a:solidFill>
                  <a:schemeClr val="accent4"/>
                </a:solidFill>
              </a:rPr>
              <a:t>Выводы</a:t>
            </a:r>
            <a:r>
              <a:rPr lang="ru-RU" sz="1200" dirty="0" smtClean="0">
                <a:solidFill>
                  <a:schemeClr val="accent4"/>
                </a:solidFill>
              </a:rPr>
              <a:t>:</a:t>
            </a:r>
            <a:r>
              <a:rPr lang="ru-RU" sz="1200" dirty="0" smtClean="0">
                <a:solidFill>
                  <a:schemeClr val="accent4"/>
                </a:solidFill>
              </a:rPr>
              <a:t> </a:t>
            </a:r>
            <a:r>
              <a:rPr lang="ru-RU" sz="1200" dirty="0" smtClean="0"/>
              <a:t>по </a:t>
            </a:r>
            <a:r>
              <a:rPr lang="ru-RU" sz="1200" dirty="0"/>
              <a:t>результатам диагностики принято решение использовать различные формы проведения занятий, с включением элементов сюжетно-ролевой игры для повышения интереса к образовательной деятельности. А также уделить особое внимание фонетической разминке.</a:t>
            </a:r>
          </a:p>
        </p:txBody>
      </p:sp>
    </p:spTree>
    <p:extLst>
      <p:ext uri="{BB962C8B-B14F-4D97-AF65-F5344CB8AC3E}">
        <p14:creationId xmlns:p14="http://schemas.microsoft.com/office/powerpoint/2010/main" val="24907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7"/>
          </a:xfrm>
        </p:spPr>
        <p:txBody>
          <a:bodyPr>
            <a:normAutofit fontScale="90000"/>
          </a:bodyPr>
          <a:lstStyle/>
          <a:p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908720"/>
            <a:ext cx="7632848" cy="4814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chemeClr val="tx2"/>
                </a:solidFill>
              </a:rPr>
              <a:t>Итоговая диагностика на 31 мая 2024 года</a:t>
            </a:r>
            <a:endParaRPr lang="ru-RU" sz="1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1200" dirty="0"/>
              <a:t>В ходе проведения итоговой диагностики на конец учебного года выявлены следующие результаты.</a:t>
            </a:r>
          </a:p>
          <a:p>
            <a:pPr marL="0" indent="0">
              <a:buNone/>
            </a:pPr>
            <a:r>
              <a:rPr lang="ru-RU" sz="1200" dirty="0"/>
              <a:t>Из числа обучающихся (28 детей):</a:t>
            </a:r>
          </a:p>
          <a:p>
            <a:pPr marL="0" indent="0">
              <a:buNone/>
            </a:pPr>
            <a:r>
              <a:rPr lang="ru-RU" sz="1200" dirty="0"/>
              <a:t>- интерес обучающихся к занятиям, дидактическим и театрализованным играм (у 24 детей интерес высокий, 4 ребенка проявляют недостаточный интерес);</a:t>
            </a:r>
          </a:p>
          <a:p>
            <a:pPr marL="0" indent="0">
              <a:buNone/>
            </a:pPr>
            <a:r>
              <a:rPr lang="ru-RU" sz="1200" dirty="0"/>
              <a:t>- фонематический слух (у 21 ребенка развит достаточно хорошо, 7 детей имеют затруднения в точном произношении отдельных звуков, слов);</a:t>
            </a:r>
          </a:p>
          <a:p>
            <a:pPr marL="0" indent="0">
              <a:buNone/>
            </a:pPr>
            <a:r>
              <a:rPr lang="ru-RU" sz="1200" dirty="0"/>
              <a:t>- навык выполнения заданий в рабочей тетради и на интерактивной доске (24 ребенка выполняют задания самостоятельно, 3 детей с помощью сверстников и педагога);</a:t>
            </a:r>
          </a:p>
          <a:p>
            <a:pPr marL="0" indent="0">
              <a:buNone/>
            </a:pPr>
            <a:r>
              <a:rPr lang="ru-RU" sz="1200" dirty="0"/>
              <a:t>- навык построения простого предложения по образцу (24 ребенка справляются с заданием самостоятельно, 3 детей выполняют задание с помощью сверстников и педагога);</a:t>
            </a:r>
          </a:p>
          <a:p>
            <a:pPr marL="0" indent="0">
              <a:buNone/>
            </a:pPr>
            <a:r>
              <a:rPr lang="ru-RU" sz="1200" dirty="0"/>
              <a:t>- навык построения простого ответа на вопросительное предложение (26 детей выполняют задание самостоятельно, 2 детей – с помощью сверстников).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accent4"/>
                </a:solidFill>
              </a:rPr>
              <a:t>Выводы: </a:t>
            </a:r>
            <a:r>
              <a:rPr lang="ru-RU" sz="1200" dirty="0" smtClean="0"/>
              <a:t>по </a:t>
            </a:r>
            <a:r>
              <a:rPr lang="ru-RU" sz="1200" dirty="0"/>
              <a:t>результатам диагностики принято решение уделять больше внимания </a:t>
            </a:r>
            <a:r>
              <a:rPr lang="ru-RU" sz="1200" dirty="0" err="1"/>
              <a:t>аудированию</a:t>
            </a:r>
            <a:r>
              <a:rPr lang="ru-RU" sz="1200" dirty="0"/>
              <a:t>, применить индивидуальный подход в постановке задач при выполнении практических заданий.</a:t>
            </a:r>
          </a:p>
          <a:p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33656460"/>
              </p:ext>
            </p:extLst>
          </p:nvPr>
        </p:nvGraphicFramePr>
        <p:xfrm>
          <a:off x="971600" y="4005064"/>
          <a:ext cx="2720712" cy="1983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05099240"/>
              </p:ext>
            </p:extLst>
          </p:nvPr>
        </p:nvGraphicFramePr>
        <p:xfrm>
          <a:off x="3923928" y="4005064"/>
          <a:ext cx="279272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238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7"/>
            <a:ext cx="6965245" cy="720080"/>
          </a:xfrm>
        </p:spPr>
        <p:txBody>
          <a:bodyPr>
            <a:normAutofit fontScale="90000"/>
          </a:bodyPr>
          <a:lstStyle/>
          <a:p>
            <a:r>
              <a:rPr lang="ru-RU" sz="1200" b="1" dirty="0">
                <a:solidFill>
                  <a:schemeClr val="accent2"/>
                </a:solidFill>
              </a:rPr>
              <a:t>Педагогическая диагностика образовательной деятельности по дополнительной общеобразовательной общеразвивающей программе социально-гуманитарной направленности «Английский язык» (6-7 лет)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854949"/>
              </p:ext>
            </p:extLst>
          </p:nvPr>
        </p:nvGraphicFramePr>
        <p:xfrm>
          <a:off x="827584" y="1268760"/>
          <a:ext cx="7416800" cy="159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966"/>
                <a:gridCol w="1235966"/>
                <a:gridCol w="1235966"/>
                <a:gridCol w="1235966"/>
                <a:gridCol w="1236468"/>
                <a:gridCol w="1236468"/>
              </a:tblGrid>
              <a:tr h="1162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ФИО ребенка/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Критерии результативности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Развитый фонематический слух (ребенок слышит и понимает отдельные фразы и простые предложения)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Активный и пассивный словарь, предпосылки для изучения английского языка в школе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Навык выполнения задания в рабочей тетради и на интерактивной доске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Навык построения простого предложения по теме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Навык построения ответа на вопросительное предложение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</a:tr>
              <a:tr h="166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</a:tr>
              <a:tr h="166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Итого: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74" marR="54174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49284" y="2924944"/>
            <a:ext cx="74168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Промежуточная  диагностика на 20 сентября 2023 года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dirty="0"/>
              <a:t>В ходе проведения промежуточной диагностики на начало учебного года выявлены следующие результаты.</a:t>
            </a:r>
          </a:p>
          <a:p>
            <a:r>
              <a:rPr lang="ru-RU" sz="1200" dirty="0"/>
              <a:t>Из числа обучающихся </a:t>
            </a:r>
            <a:r>
              <a:rPr lang="ru-RU" sz="1200" b="1" dirty="0"/>
              <a:t>(25 детей):</a:t>
            </a:r>
          </a:p>
          <a:p>
            <a:r>
              <a:rPr lang="ru-RU" sz="1200" dirty="0"/>
              <a:t>- развитый фонематический слух (19 ребенка понимают и точно слышат фразы, 6 детей  испытывают затруднения в отдельных словах и фразах);</a:t>
            </a:r>
          </a:p>
          <a:p>
            <a:r>
              <a:rPr lang="ru-RU" sz="1200" dirty="0"/>
              <a:t>- активный, пассивный словарь (у 15 детей развит достаточно хорошо, 10 детей имеют затруднения по отдельным лексическим темам);</a:t>
            </a:r>
          </a:p>
          <a:p>
            <a:r>
              <a:rPr lang="ru-RU" sz="1200" dirty="0"/>
              <a:t>- навык выполнения заданий в рабочей тетради и на интерактивной доске (18 детей выполняют задания самостоятельно, 7 детей с помощью сверстников и педагога);</a:t>
            </a:r>
          </a:p>
          <a:p>
            <a:r>
              <a:rPr lang="ru-RU" sz="1200" dirty="0"/>
              <a:t>- навык построения простого предложения по теме (17 детей справляются с заданием самостоятельно, 8 детей выполняют задание с помощью сверстников и педагога);</a:t>
            </a:r>
          </a:p>
          <a:p>
            <a:r>
              <a:rPr lang="ru-RU" sz="1200" dirty="0"/>
              <a:t>- навык построения простого ответа на вопросительное предложение (18 детей выполняют задание самостоятельно, 7 детей – с помощью сверстников).</a:t>
            </a:r>
          </a:p>
          <a:p>
            <a:r>
              <a:rPr lang="ru-RU" sz="1200" dirty="0" smtClean="0">
                <a:solidFill>
                  <a:schemeClr val="accent4"/>
                </a:solidFill>
              </a:rPr>
              <a:t>Выводы: </a:t>
            </a:r>
            <a:r>
              <a:rPr lang="ru-RU" sz="1200" dirty="0" smtClean="0"/>
              <a:t>по </a:t>
            </a:r>
            <a:r>
              <a:rPr lang="ru-RU" sz="1200" dirty="0"/>
              <a:t>результатам диагностики принято решение уделить большее внимание более сложным лексическим темам, грамматике (образованию множественного числа имен существительных), употреблению предлогов места.</a:t>
            </a:r>
          </a:p>
        </p:txBody>
      </p:sp>
    </p:spTree>
    <p:extLst>
      <p:ext uri="{BB962C8B-B14F-4D97-AF65-F5344CB8AC3E}">
        <p14:creationId xmlns:p14="http://schemas.microsoft.com/office/powerpoint/2010/main" val="41960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08720"/>
            <a:ext cx="748883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chemeClr val="tx2"/>
                </a:solidFill>
              </a:rPr>
              <a:t>Итоговая диагностика на 31 мая 2024 года</a:t>
            </a:r>
            <a:endParaRPr lang="ru-RU" sz="1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1200" dirty="0"/>
              <a:t>В ходе проведения итоговой диагностики на конец учебного года выявлены следующие результаты.</a:t>
            </a:r>
          </a:p>
          <a:p>
            <a:pPr marL="0" indent="0">
              <a:buNone/>
            </a:pPr>
            <a:r>
              <a:rPr lang="ru-RU" sz="1200" dirty="0"/>
              <a:t>Из числа обучающихся (</a:t>
            </a:r>
            <a:r>
              <a:rPr lang="ru-RU" sz="1200" dirty="0" smtClean="0"/>
              <a:t>25 </a:t>
            </a:r>
            <a:r>
              <a:rPr lang="ru-RU" sz="1200" dirty="0"/>
              <a:t>детей):</a:t>
            </a:r>
          </a:p>
          <a:p>
            <a:pPr marL="0" indent="0">
              <a:buNone/>
            </a:pPr>
            <a:r>
              <a:rPr lang="ru-RU" sz="1200" dirty="0"/>
              <a:t>- интерес обучающихся к занятиям, дидактическим и театрализованным играм (у 24 детей интерес высокий, </a:t>
            </a:r>
            <a:r>
              <a:rPr lang="ru-RU" sz="1200" dirty="0" smtClean="0"/>
              <a:t>4 ребенка </a:t>
            </a:r>
            <a:r>
              <a:rPr lang="ru-RU" sz="1200" dirty="0"/>
              <a:t>проявляют недостаточный интерес);</a:t>
            </a:r>
          </a:p>
          <a:p>
            <a:pPr marL="0" indent="0">
              <a:buNone/>
            </a:pPr>
            <a:r>
              <a:rPr lang="ru-RU" sz="1200" dirty="0"/>
              <a:t>- фонематический слух (у 21 ребенка развит достаточно хорошо, </a:t>
            </a:r>
            <a:r>
              <a:rPr lang="ru-RU" sz="1200" dirty="0" smtClean="0"/>
              <a:t>4 </a:t>
            </a:r>
            <a:r>
              <a:rPr lang="ru-RU" sz="1200" dirty="0"/>
              <a:t>детей имеют затруднения в точном произношении отдельных звуков, слов);</a:t>
            </a:r>
          </a:p>
          <a:p>
            <a:pPr marL="0" indent="0">
              <a:buNone/>
            </a:pPr>
            <a:r>
              <a:rPr lang="ru-RU" sz="1200" dirty="0"/>
              <a:t>- навык выполнения заданий в рабочей тетради и на интерактивной доске (</a:t>
            </a:r>
            <a:r>
              <a:rPr lang="ru-RU" sz="1200" dirty="0" smtClean="0"/>
              <a:t>22 </a:t>
            </a:r>
            <a:r>
              <a:rPr lang="ru-RU" sz="1200" dirty="0"/>
              <a:t>ребенка выполняют задания самостоятельно, 3 детей с помощью сверстников и педагога);</a:t>
            </a:r>
          </a:p>
          <a:p>
            <a:pPr marL="0" indent="0">
              <a:buNone/>
            </a:pPr>
            <a:r>
              <a:rPr lang="ru-RU" sz="1200" dirty="0"/>
              <a:t>- навык построения простого предложения по образцу (24 ребенка справляются с заданием самостоятельно, </a:t>
            </a:r>
            <a:r>
              <a:rPr lang="ru-RU" sz="1200" dirty="0" smtClean="0"/>
              <a:t>1 ребенок выполняет </a:t>
            </a:r>
            <a:r>
              <a:rPr lang="ru-RU" sz="1200" dirty="0"/>
              <a:t>задание с помощью сверстников и педагога);</a:t>
            </a:r>
          </a:p>
          <a:p>
            <a:pPr marL="0" indent="0">
              <a:buNone/>
            </a:pPr>
            <a:r>
              <a:rPr lang="ru-RU" sz="1200" dirty="0"/>
              <a:t>- навык построения простого ответа на вопросительное предложение </a:t>
            </a:r>
            <a:r>
              <a:rPr lang="ru-RU" sz="1200" dirty="0" smtClean="0"/>
              <a:t>(22 ребенка выполняют </a:t>
            </a:r>
            <a:r>
              <a:rPr lang="ru-RU" sz="1200" dirty="0"/>
              <a:t>задание самостоятельно, </a:t>
            </a:r>
            <a:r>
              <a:rPr lang="ru-RU" sz="1200" dirty="0" smtClean="0"/>
              <a:t>3 </a:t>
            </a:r>
            <a:r>
              <a:rPr lang="ru-RU" sz="1200" dirty="0"/>
              <a:t>детей – с помощью сверстников).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accent4"/>
                </a:solidFill>
              </a:rPr>
              <a:t>Выводы: </a:t>
            </a:r>
            <a:r>
              <a:rPr lang="ru-RU" sz="1200" dirty="0" smtClean="0"/>
              <a:t>по </a:t>
            </a:r>
            <a:r>
              <a:rPr lang="ru-RU" sz="1200" dirty="0"/>
              <a:t>результатам диагностики принято решение уделять больше внимания </a:t>
            </a:r>
            <a:r>
              <a:rPr lang="ru-RU" sz="1200" dirty="0" err="1"/>
              <a:t>аудированию</a:t>
            </a:r>
            <a:r>
              <a:rPr lang="ru-RU" sz="1200" dirty="0"/>
              <a:t>, применить индивидуальный подход в постановке задач при выполнении практических заданий.</a:t>
            </a:r>
          </a:p>
          <a:p>
            <a:pPr marL="0" indent="0">
              <a:buNone/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51314076"/>
              </p:ext>
            </p:extLst>
          </p:nvPr>
        </p:nvGraphicFramePr>
        <p:xfrm>
          <a:off x="971600" y="4149080"/>
          <a:ext cx="272071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71552009"/>
              </p:ext>
            </p:extLst>
          </p:nvPr>
        </p:nvGraphicFramePr>
        <p:xfrm>
          <a:off x="4139952" y="4149080"/>
          <a:ext cx="2648704" cy="205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21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accent2"/>
                </a:solidFill>
              </a:rPr>
              <a:t>Показатели вовлечения в конкурсную деятельность обучающихся в 2023-2024 учебном году</a:t>
            </a:r>
            <a:endParaRPr lang="ru-RU" sz="12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484784"/>
            <a:ext cx="6196405" cy="4238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 smtClean="0">
                <a:solidFill>
                  <a:schemeClr val="tx2"/>
                </a:solidFill>
              </a:rPr>
              <a:t>Муниципальный уровень:</a:t>
            </a:r>
          </a:p>
          <a:p>
            <a:pPr marL="0" indent="0">
              <a:buNone/>
            </a:pPr>
            <a:r>
              <a:rPr lang="ru-RU" sz="1200" dirty="0" smtClean="0"/>
              <a:t>«Наш дом – Земля» - интеллектуальная викторина на английском языке среди обучающихся по программе «Английский язык 6-7 лет»;</a:t>
            </a:r>
          </a:p>
          <a:p>
            <a:pPr marL="0" indent="0">
              <a:buNone/>
            </a:pPr>
            <a:r>
              <a:rPr lang="ru-RU" sz="1200" dirty="0" smtClean="0"/>
              <a:t>«Математический </a:t>
            </a:r>
            <a:r>
              <a:rPr lang="ru-RU" sz="1200" dirty="0" err="1" smtClean="0"/>
              <a:t>квест</a:t>
            </a:r>
            <a:r>
              <a:rPr lang="ru-RU" sz="1200" dirty="0" smtClean="0"/>
              <a:t>» – интеллектуальная викторина на английском языке среди обучающихся по программе «Английский язык 6-7 лет»;</a:t>
            </a:r>
          </a:p>
          <a:p>
            <a:pPr marL="0" indent="0">
              <a:buNone/>
            </a:pPr>
            <a:r>
              <a:rPr lang="ru-RU" sz="1200" dirty="0" smtClean="0"/>
              <a:t>«Соревнования по футболу на английском языке» – здоровье сберегающее воспитание, ознакомление с командными видами спорта на английском языке обучающихся по программам «Английский язык 4-5 лет», «Английский язык 5-6 лет»</a:t>
            </a:r>
            <a:endParaRPr lang="ru-RU" sz="1200" dirty="0"/>
          </a:p>
        </p:txBody>
      </p:sp>
      <p:pic>
        <p:nvPicPr>
          <p:cNvPr id="5123" name="Picture 3" descr="C:\Users\User\Desktop\фото на новые формы\математический квест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2448272" cy="16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на новые формы\экологическая троп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00875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на новые формы\соревнование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311271" cy="15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11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908720"/>
            <a:ext cx="6196405" cy="4814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 smtClean="0">
                <a:solidFill>
                  <a:schemeClr val="tx2"/>
                </a:solidFill>
              </a:rPr>
              <a:t>Муниципальный уровень</a:t>
            </a:r>
          </a:p>
          <a:p>
            <a:pPr marL="0" indent="0">
              <a:buNone/>
            </a:pPr>
            <a:r>
              <a:rPr lang="ru-RU" sz="1200" dirty="0" smtClean="0"/>
              <a:t>«Индивидуальная творческая работа по воспитанию семейных ценностей </a:t>
            </a:r>
            <a:r>
              <a:rPr lang="en-US" sz="1200" dirty="0" smtClean="0"/>
              <a:t>Family tree </a:t>
            </a:r>
            <a:r>
              <a:rPr lang="ru-RU" sz="1200" dirty="0" smtClean="0"/>
              <a:t>(Дерево семьи)» - обучающиеся по программе «Английский язык 4-5 лет»;</a:t>
            </a:r>
          </a:p>
          <a:p>
            <a:pPr marL="0" indent="0">
              <a:buNone/>
            </a:pPr>
            <a:r>
              <a:rPr lang="ru-RU" sz="1200" dirty="0" smtClean="0"/>
              <a:t>«Конкурс театрализованных миниатюр </a:t>
            </a:r>
            <a:r>
              <a:rPr lang="en-US" sz="1200" dirty="0" smtClean="0"/>
              <a:t>My class (</a:t>
            </a:r>
            <a:r>
              <a:rPr lang="ru-RU" sz="1200" dirty="0" smtClean="0"/>
              <a:t>Мой класс) – развитие личностных качеств и командных навыков среди обучающихся по программам «Английский язык 4-5 лет», «Английский язык 5-6 лет»;</a:t>
            </a:r>
          </a:p>
          <a:p>
            <a:pPr marL="0" indent="0">
              <a:buNone/>
            </a:pPr>
            <a:r>
              <a:rPr lang="ru-RU" sz="1200" dirty="0" smtClean="0"/>
              <a:t>«Совместное мероприятие со школьниками </a:t>
            </a:r>
            <a:r>
              <a:rPr lang="en-US" sz="1200" dirty="0" smtClean="0"/>
              <a:t>My school (</a:t>
            </a:r>
            <a:r>
              <a:rPr lang="ru-RU" sz="1200" dirty="0" smtClean="0"/>
              <a:t>Моя школа) – интеллектуальное развитие и развитие предпосылок к учебной деятельности обучающихся по программе «Английский язык 6-7 лет»;</a:t>
            </a:r>
          </a:p>
          <a:p>
            <a:pPr marL="0" indent="0">
              <a:buNone/>
            </a:pPr>
            <a:r>
              <a:rPr lang="ru-RU" sz="1200" dirty="0" smtClean="0"/>
              <a:t>«Воображаемое занятие –путешествие </a:t>
            </a:r>
            <a:r>
              <a:rPr lang="en-US" sz="1200" dirty="0" smtClean="0"/>
              <a:t>All a board (</a:t>
            </a:r>
            <a:r>
              <a:rPr lang="ru-RU" sz="1200" dirty="0" smtClean="0"/>
              <a:t>Все на борт) – развитие представлений о значимости владения иностранным языком в ходе путешествий у обучающихся по программе «Английский язык 6-7 лет»</a:t>
            </a:r>
          </a:p>
        </p:txBody>
      </p:sp>
      <p:pic>
        <p:nvPicPr>
          <p:cNvPr id="6146" name="Picture 2" descr="C:\Users\User\Desktop\фото на новые формы\театрализованные игры на английском языке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09979"/>
            <a:ext cx="1767495" cy="122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на новые формы\день открытых дверей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11105"/>
            <a:ext cx="1894844" cy="14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о на новые формы\Викторин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68020"/>
            <a:ext cx="1967373" cy="14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фото на новые формы\экологическая троп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43" y="4849863"/>
            <a:ext cx="2543776" cy="117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268</TotalTime>
  <Words>1887</Words>
  <Application>Microsoft Office PowerPoint</Application>
  <PresentationFormat>Экран (4:3)</PresentationFormat>
  <Paragraphs>209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Кнопка</vt:lpstr>
      <vt:lpstr>Презентация PowerPoint</vt:lpstr>
      <vt:lpstr>Педагогическая диагностика образовательной деятельности по дополнительной общеобразовательной общеразвивающей программе социально-гуманитарной направленности «Английский язык» (4-5 лет) </vt:lpstr>
      <vt:lpstr>Презентация PowerPoint</vt:lpstr>
      <vt:lpstr>Педагогическая диагностика образовательной деятельности по дополнительной общеобразовательной общеразвивающей программе социально-гуманитарной направленности «Английский язык» (5-6лет)</vt:lpstr>
      <vt:lpstr>Презентация PowerPoint</vt:lpstr>
      <vt:lpstr>Педагогическая диагностика образовательной деятельности по дополнительной общеобразовательной общеразвивающей программе социально-гуманитарной направленности «Английский язык» (6-7 лет) </vt:lpstr>
      <vt:lpstr>Презентация PowerPoint</vt:lpstr>
      <vt:lpstr>Показатели вовлечения в конкурсную деятельность обучающихся в 2023-2024 учебном году</vt:lpstr>
      <vt:lpstr>Презентация PowerPoint</vt:lpstr>
      <vt:lpstr>Мониторинг осведомленности и удовлетворенности родительской общественности содержанием, ходом реализации и результатами освоения детьми программы  «Английский язык для детей 4-5 лет» </vt:lpstr>
      <vt:lpstr>Мониторинг осведомленности и удовлетворенности родительской общественности содержанием, ходом реализации и результатами освоения детьми программы  «Английский язык для детей 5-6 лет»  </vt:lpstr>
      <vt:lpstr>Мониторинг осведомленности и удовлетворенности родительской общественности содержанием, ходом реализации и результатами освоения детьми программы  «Английский язык для детей 6-7 лет» </vt:lpstr>
      <vt:lpstr>Уровень освоения инновационных форм работы по изучению английского языка обучающимися по программам «Английский язык 5-6 лет», «Английский язык 6-7 лет»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2024-06-26T09:17:24Z</dcterms:created>
  <dcterms:modified xsi:type="dcterms:W3CDTF">2024-06-26T13:46:49Z</dcterms:modified>
</cp:coreProperties>
</file>