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8" r:id="rId1"/>
  </p:sldMasterIdLst>
  <p:sldIdLst>
    <p:sldId id="256" r:id="rId2"/>
    <p:sldId id="274" r:id="rId3"/>
    <p:sldId id="257" r:id="rId4"/>
    <p:sldId id="258" r:id="rId5"/>
    <p:sldId id="259" r:id="rId6"/>
    <p:sldId id="292" r:id="rId7"/>
    <p:sldId id="295" r:id="rId8"/>
    <p:sldId id="261" r:id="rId9"/>
    <p:sldId id="260" r:id="rId10"/>
    <p:sldId id="262" r:id="rId11"/>
    <p:sldId id="264" r:id="rId12"/>
    <p:sldId id="265" r:id="rId13"/>
    <p:sldId id="276" r:id="rId14"/>
    <p:sldId id="267" r:id="rId15"/>
    <p:sldId id="269" r:id="rId16"/>
    <p:sldId id="286" r:id="rId17"/>
    <p:sldId id="288" r:id="rId18"/>
    <p:sldId id="294" r:id="rId19"/>
    <p:sldId id="266" r:id="rId20"/>
    <p:sldId id="273" r:id="rId21"/>
    <p:sldId id="277" r:id="rId22"/>
    <p:sldId id="282" r:id="rId23"/>
    <p:sldId id="29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076"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6DE503C-D45A-4B9A-8E06-90B131D1AC6F}" type="datetimeFigureOut">
              <a:rPr lang="ru-RU" smtClean="0"/>
              <a:t>22.03.2022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B127D69-ABF2-4CCE-9BE4-25B9A2CC6046}"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DE503C-D45A-4B9A-8E06-90B131D1AC6F}" type="datetimeFigureOut">
              <a:rPr lang="ru-RU" smtClean="0"/>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DE503C-D45A-4B9A-8E06-90B131D1AC6F}" type="datetimeFigureOut">
              <a:rPr lang="ru-RU" smtClean="0"/>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6DE503C-D45A-4B9A-8E06-90B131D1AC6F}" type="datetimeFigureOut">
              <a:rPr lang="ru-RU" smtClean="0"/>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6DE503C-D45A-4B9A-8E06-90B131D1AC6F}" type="datetimeFigureOut">
              <a:rPr lang="ru-RU" smtClean="0"/>
              <a:t>22.03.2022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B127D69-ABF2-4CCE-9BE4-25B9A2CC604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6DE503C-D45A-4B9A-8E06-90B131D1AC6F}" type="datetimeFigureOut">
              <a:rPr lang="ru-RU" smtClean="0"/>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6DE503C-D45A-4B9A-8E06-90B131D1AC6F}" type="datetimeFigureOut">
              <a:rPr lang="ru-RU" smtClean="0"/>
              <a:t>22.03.2022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6DE503C-D45A-4B9A-8E06-90B131D1AC6F}" type="datetimeFigureOut">
              <a:rPr lang="ru-RU" smtClean="0"/>
              <a:t>22.03.2022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DE503C-D45A-4B9A-8E06-90B131D1AC6F}" type="datetimeFigureOut">
              <a:rPr lang="ru-RU" smtClean="0"/>
              <a:t>22.03.2022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6DE503C-D45A-4B9A-8E06-90B131D1AC6F}" type="datetimeFigureOut">
              <a:rPr lang="ru-RU" smtClean="0"/>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6DE503C-D45A-4B9A-8E06-90B131D1AC6F}" type="datetimeFigureOut">
              <a:rPr lang="ru-RU" smtClean="0"/>
              <a:t>22.03.2022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127D69-ABF2-4CCE-9BE4-25B9A2CC6046}"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6DE503C-D45A-4B9A-8E06-90B131D1AC6F}" type="datetimeFigureOut">
              <a:rPr lang="ru-RU" smtClean="0"/>
              <a:t>22.03.2022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127D69-ABF2-4CCE-9BE4-25B9A2CC6046}"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0-tub-ru.yandex.net/i?id=369838486-3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20888"/>
            <a:ext cx="4239718"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0" y="0"/>
            <a:ext cx="9144000" cy="2420888"/>
          </a:xfrm>
        </p:spPr>
        <p:txBody>
          <a:bodyPr>
            <a:noAutofit/>
          </a:bodyPr>
          <a:lstStyle/>
          <a:p>
            <a:r>
              <a:rPr lang="ru-RU" sz="3600" b="1" i="1" dirty="0">
                <a:solidFill>
                  <a:schemeClr val="tx1"/>
                </a:solidFill>
              </a:rPr>
              <a:t>Комочек </a:t>
            </a:r>
            <a:r>
              <a:rPr lang="ru-RU" sz="3600" b="1" i="1" dirty="0" smtClean="0">
                <a:solidFill>
                  <a:schemeClr val="tx1"/>
                </a:solidFill>
              </a:rPr>
              <a:t>  серых   пёрышек</a:t>
            </a:r>
            <a:r>
              <a:rPr lang="ru-RU" sz="3600" b="1" i="1" dirty="0">
                <a:solidFill>
                  <a:schemeClr val="tx1"/>
                </a:solidFill>
              </a:rPr>
              <a:t>,</a:t>
            </a:r>
            <a:br>
              <a:rPr lang="ru-RU" sz="3600" b="1" i="1" dirty="0">
                <a:solidFill>
                  <a:schemeClr val="tx1"/>
                </a:solidFill>
              </a:rPr>
            </a:br>
            <a:r>
              <a:rPr lang="ru-RU" sz="3600" b="1" i="1" dirty="0">
                <a:solidFill>
                  <a:schemeClr val="tx1"/>
                </a:solidFill>
              </a:rPr>
              <a:t>Весёлый </a:t>
            </a:r>
            <a:r>
              <a:rPr lang="ru-RU" sz="3600" b="1" i="1" dirty="0" smtClean="0">
                <a:solidFill>
                  <a:schemeClr val="tx1"/>
                </a:solidFill>
              </a:rPr>
              <a:t> наш  воробушек.</a:t>
            </a:r>
            <a:r>
              <a:rPr lang="ru-RU" sz="3600" b="1" i="1" dirty="0">
                <a:solidFill>
                  <a:schemeClr val="tx1"/>
                </a:solidFill>
              </a:rPr>
              <a:t/>
            </a:r>
            <a:br>
              <a:rPr lang="ru-RU" sz="3600" b="1" i="1" dirty="0">
                <a:solidFill>
                  <a:schemeClr val="tx1"/>
                </a:solidFill>
              </a:rPr>
            </a:br>
            <a:r>
              <a:rPr lang="ru-RU" sz="3600" b="1" dirty="0" smtClean="0"/>
              <a:t>.</a:t>
            </a:r>
            <a:endParaRPr lang="ru-RU" sz="3600" b="1" dirty="0"/>
          </a:p>
        </p:txBody>
      </p:sp>
    </p:spTree>
    <p:extLst>
      <p:ext uri="{BB962C8B-B14F-4D97-AF65-F5344CB8AC3E}">
        <p14:creationId xmlns:p14="http://schemas.microsoft.com/office/powerpoint/2010/main" val="1555561424"/>
      </p:ext>
    </p:extLst>
  </p:cSld>
  <p:clrMapOvr>
    <a:masterClrMapping/>
  </p:clrMapOvr>
  <mc:AlternateContent xmlns:mc="http://schemas.openxmlformats.org/markup-compatibility/2006" xmlns:p14="http://schemas.microsoft.com/office/powerpoint/2010/main">
    <mc:Choice Requires="p14">
      <p:transition spd="slow" p14:dur="3000" advClick="0" advTm="4000">
        <p:split orient="vert"/>
      </p:transition>
    </mc:Choice>
    <mc:Fallback xmlns="">
      <p:transition spd="slow" advClick="0" advTm="4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1.gstatic.com/images?q=tbn:ANd9GcTDvIkP1DgoRnKlQc0FBj4iPvAtfqhDe_zJ3BPKaVZZlqTfb4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79" y="188640"/>
            <a:ext cx="4445873" cy="475319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4011299"/>
            <a:ext cx="9036496" cy="3046988"/>
          </a:xfrm>
          <a:prstGeom prst="rect">
            <a:avLst/>
          </a:prstGeom>
        </p:spPr>
        <p:txBody>
          <a:bodyPr wrap="square">
            <a:spAutoFit/>
          </a:bodyPr>
          <a:lstStyle/>
          <a:p>
            <a:pPr lvl="1"/>
            <a:endParaRPr lang="ru-RU" sz="2400" b="1" dirty="0" smtClean="0"/>
          </a:p>
          <a:p>
            <a:pPr lvl="1"/>
            <a:endParaRPr lang="ru-RU" sz="2400" b="1" dirty="0"/>
          </a:p>
          <a:p>
            <a:pPr algn="ctr"/>
            <a:endParaRPr lang="ru-RU" sz="2400" b="1" dirty="0" smtClean="0"/>
          </a:p>
          <a:p>
            <a:pPr algn="ctr"/>
            <a:r>
              <a:rPr lang="ru-RU" sz="2400" b="1" dirty="0" smtClean="0"/>
              <a:t>У </a:t>
            </a:r>
            <a:r>
              <a:rPr lang="ru-RU" sz="2400" b="1" dirty="0"/>
              <a:t>молодых воробышков вокруг клюва желтое оперение. Их называют «</a:t>
            </a:r>
            <a:r>
              <a:rPr lang="ru-RU" sz="2400" b="1" dirty="0" err="1"/>
              <a:t>желторотиками</a:t>
            </a:r>
            <a:r>
              <a:rPr lang="ru-RU" sz="2400" b="1" dirty="0"/>
              <a:t>». В народе некоторых неопытных, наивных людей также принято называть «</a:t>
            </a:r>
            <a:r>
              <a:rPr lang="ru-RU" sz="2400" b="1" dirty="0" err="1"/>
              <a:t>желторотиками</a:t>
            </a:r>
            <a:r>
              <a:rPr lang="ru-RU" sz="2400" b="1" dirty="0"/>
              <a:t>».</a:t>
            </a:r>
            <a:br>
              <a:rPr lang="ru-RU" sz="2400" b="1" dirty="0"/>
            </a:br>
            <a:r>
              <a:rPr lang="ru-RU" sz="2400" b="1" dirty="0"/>
              <a:t/>
            </a:r>
            <a:br>
              <a:rPr lang="ru-RU" sz="2400" b="1" dirty="0"/>
            </a:br>
            <a:endParaRPr lang="ru-RU" sz="2400" b="1" dirty="0"/>
          </a:p>
        </p:txBody>
      </p:sp>
      <p:pic>
        <p:nvPicPr>
          <p:cNvPr id="6148" name="Picture 4" descr="https://encrypted-tbn0.gstatic.com/images?q=tbn:ANd9GcQwiaaCvbLKP_cPZE7Gn9j4HbIiJCG1sui1-wgrutE8Lln0Co49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470" y="505425"/>
            <a:ext cx="4680520" cy="350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96761"/>
      </p:ext>
    </p:extLst>
  </p:cSld>
  <p:clrMapOvr>
    <a:masterClrMapping/>
  </p:clrMapOvr>
  <mc:AlternateContent xmlns:mc="http://schemas.openxmlformats.org/markup-compatibility/2006" xmlns:p14="http://schemas.microsoft.com/office/powerpoint/2010/main">
    <mc:Choice Requires="p14">
      <p:transition spd="slow" p14:dur="350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p;vcy;&amp;ocy;&amp;rcy;&amp;ocy;&amp;bcy;&amp;iecy;&amp;jcy; &amp;fcy;&amp;ocy;&amp;tcy;&amp;o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64" y="188640"/>
            <a:ext cx="9337275" cy="622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37241"/>
      </p:ext>
    </p:extLst>
  </p:cSld>
  <p:clrMapOvr>
    <a:masterClrMapping/>
  </p:clrMapOvr>
  <mc:AlternateContent xmlns:mc="http://schemas.openxmlformats.org/markup-compatibility/2006" xmlns:p14="http://schemas.microsoft.com/office/powerpoint/2010/main">
    <mc:Choice Requires="p14">
      <p:transition spd="slow" p14:dur="3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p;Fcy;&amp;ocy;&amp;tcy;&amp;ocy; &amp;vcy;&amp;ocy;&amp;rcy;&amp;ocy;&amp;bcy;&amp;softcy;&amp;iecy;&amp;v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0766"/>
            <a:ext cx="7020272" cy="52322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3105835"/>
            <a:ext cx="9036496" cy="3416320"/>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sz="2400" b="1" dirty="0" smtClean="0"/>
              <a:t>О птенцах заботятся  оба родителя.  Птенцы быстро растут и способны вылететь из гнезда уже на 10 день после появления на свет. </a:t>
            </a:r>
          </a:p>
        </p:txBody>
      </p:sp>
    </p:spTree>
    <p:extLst>
      <p:ext uri="{BB962C8B-B14F-4D97-AF65-F5344CB8AC3E}">
        <p14:creationId xmlns:p14="http://schemas.microsoft.com/office/powerpoint/2010/main" val="1080935929"/>
      </p:ext>
    </p:extLst>
  </p:cSld>
  <p:clrMapOvr>
    <a:masterClrMapping/>
  </p:clrMapOvr>
  <mc:AlternateContent xmlns:mc="http://schemas.openxmlformats.org/markup-compatibility/2006" xmlns:p14="http://schemas.microsoft.com/office/powerpoint/2010/main">
    <mc:Choice Requires="p14">
      <p:transition spd="slow" p14:dur="3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5-tub-ru.yandex.net/i?id=425724810-32-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3519"/>
            <a:ext cx="3594639"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6-tub-ru.yandex.net/i?id=418143288-38-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3" y="2649714"/>
            <a:ext cx="3660917" cy="250747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m6-tub-ru.yandex.net/i?id=986382681-29-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36376"/>
            <a:ext cx="3528592" cy="241684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321" y="5157192"/>
            <a:ext cx="9036496" cy="1569660"/>
          </a:xfrm>
          <a:prstGeom prst="rect">
            <a:avLst/>
          </a:prstGeom>
        </p:spPr>
        <p:txBody>
          <a:bodyPr wrap="square">
            <a:spAutoFit/>
          </a:bodyPr>
          <a:lstStyle/>
          <a:p>
            <a:r>
              <a:rPr lang="ru-RU" sz="2400" b="1" dirty="0"/>
              <a:t>Питаются воробьи семенами. Обожают коноплю, подсолнечник, пшеничные зерна, но будут клевать и хлебные крошки. Понаблюдайте, как умело воюют они во дворе с голубями за свой кусок хлеба. </a:t>
            </a:r>
          </a:p>
        </p:txBody>
      </p:sp>
      <p:pic>
        <p:nvPicPr>
          <p:cNvPr id="17410" name="Picture 2" descr="http://im5-tub-ru.yandex.net/i?id=348512518-40-72&amp;n=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5" y="2576914"/>
            <a:ext cx="3661824" cy="273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6122"/>
      </p:ext>
    </p:extLst>
  </p:cSld>
  <p:clrMapOvr>
    <a:masterClrMapping/>
  </p:clrMapOvr>
  <mc:AlternateContent xmlns:mc="http://schemas.openxmlformats.org/markup-compatibility/2006" xmlns:p14="http://schemas.microsoft.com/office/powerpoint/2010/main">
    <mc:Choice Requires="p14">
      <p:transition spd="slow" p14:dur="350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img-fotki.yandex.ru/get/5400/elena-vl-p16.1b/0_35371_e26b6dd8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143"/>
            <a:ext cx="6192410" cy="649721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630996" y="188640"/>
            <a:ext cx="2513004" cy="4893647"/>
          </a:xfrm>
          <a:prstGeom prst="rect">
            <a:avLst/>
          </a:prstGeom>
        </p:spPr>
        <p:txBody>
          <a:bodyPr wrap="square">
            <a:spAutoFit/>
          </a:bodyPr>
          <a:lstStyle/>
          <a:p>
            <a:r>
              <a:rPr lang="ru-RU" sz="2400" dirty="0"/>
              <a:t>Народная примета гласит, что если воробей купается в песке, то будет дождь, на самом деле таким образом птица избавляется от паразитов и чистит перышки.</a:t>
            </a:r>
            <a:br>
              <a:rPr lang="ru-RU" sz="2400" dirty="0"/>
            </a:br>
            <a:r>
              <a:rPr lang="ru-RU" sz="2400" dirty="0"/>
              <a:t/>
            </a:r>
            <a:br>
              <a:rPr lang="ru-RU" sz="2400" dirty="0"/>
            </a:br>
            <a:endParaRPr lang="ru-RU" sz="2400" dirty="0"/>
          </a:p>
        </p:txBody>
      </p:sp>
    </p:spTree>
    <p:extLst>
      <p:ext uri="{BB962C8B-B14F-4D97-AF65-F5344CB8AC3E}">
        <p14:creationId xmlns:p14="http://schemas.microsoft.com/office/powerpoint/2010/main" val="4196039020"/>
      </p:ext>
    </p:extLst>
  </p:cSld>
  <p:clrMapOvr>
    <a:masterClrMapping/>
  </p:clrMapOvr>
  <mc:AlternateContent xmlns:mc="http://schemas.openxmlformats.org/markup-compatibility/2006" xmlns:p14="http://schemas.microsoft.com/office/powerpoint/2010/main">
    <mc:Choice Requires="p14">
      <p:transition spd="slow" p14:dur="350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oboibesplatno.ru/engine/dude/index/leech_out.php?i%3AaHR0cDovL3d3dy5nZGVmb24ucnUvd2FsbHBhcGVycy8zNzIyNDVfdm9yb2JpX3B0aWNhX21va3J5al92b2RhX3Blcm9fc3RheWFfemhpdm90bnllXzMwMDh4MjAwMF8od3d3LkdkZUZvbi5ydSkuan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0"/>
            <a:ext cx="109759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77566"/>
      </p:ext>
    </p:extLst>
  </p:cSld>
  <p:clrMapOvr>
    <a:masterClrMapping/>
  </p:clrMapOvr>
  <mc:AlternateContent xmlns:mc="http://schemas.openxmlformats.org/markup-compatibility/2006" xmlns:p14="http://schemas.microsoft.com/office/powerpoint/2010/main">
    <mc:Choice Requires="p14">
      <p:transition spd="slow" p14:dur="3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0726" y="6093296"/>
            <a:ext cx="6816143" cy="461665"/>
          </a:xfrm>
          <a:prstGeom prst="rect">
            <a:avLst/>
          </a:prstGeom>
        </p:spPr>
        <p:txBody>
          <a:bodyPr wrap="square">
            <a:spAutoFit/>
          </a:bodyPr>
          <a:lstStyle/>
          <a:p>
            <a:r>
              <a:rPr lang="ru-RU" sz="2400" b="1" dirty="0" smtClean="0"/>
              <a:t>Послушайте</a:t>
            </a:r>
            <a:r>
              <a:rPr lang="ru-RU" sz="2400" b="1" dirty="0"/>
              <a:t>,  голоса  воробьев.</a:t>
            </a:r>
          </a:p>
        </p:txBody>
      </p:sp>
      <p:pic>
        <p:nvPicPr>
          <p:cNvPr id="3" name="Golosa-ptic-Vorobey(muzofon.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952069" y="6132156"/>
            <a:ext cx="609600" cy="609600"/>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49377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3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fotki.yandex.ru/get/13/svetlo0308.12/0_5c45_b3096524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6959353" cy="506641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092280" y="1916832"/>
            <a:ext cx="1879817" cy="3046988"/>
          </a:xfrm>
          <a:prstGeom prst="rect">
            <a:avLst/>
          </a:prstGeom>
        </p:spPr>
        <p:txBody>
          <a:bodyPr wrap="square">
            <a:spAutoFit/>
          </a:bodyPr>
          <a:lstStyle/>
          <a:p>
            <a:r>
              <a:rPr lang="ru-RU" sz="2400" b="1" dirty="0" smtClean="0"/>
              <a:t>Самый известный и популярный конечно Питерский,  на </a:t>
            </a:r>
            <a:r>
              <a:rPr lang="ru-RU" sz="2400" b="1" dirty="0" err="1" smtClean="0"/>
              <a:t>Фантанке</a:t>
            </a:r>
            <a:r>
              <a:rPr lang="ru-RU" sz="2400" b="1" dirty="0" smtClean="0"/>
              <a:t> Чижик-Пыжик.</a:t>
            </a:r>
            <a:r>
              <a:rPr lang="ru-RU" sz="2400" dirty="0" smtClean="0"/>
              <a:t> </a:t>
            </a:r>
            <a:endParaRPr lang="ru-RU" sz="2400" dirty="0"/>
          </a:p>
        </p:txBody>
      </p:sp>
      <p:sp>
        <p:nvSpPr>
          <p:cNvPr id="3" name="Прямоугольник 2"/>
          <p:cNvSpPr/>
          <p:nvPr/>
        </p:nvSpPr>
        <p:spPr>
          <a:xfrm>
            <a:off x="107504" y="88158"/>
            <a:ext cx="8576561" cy="1200329"/>
          </a:xfrm>
          <a:prstGeom prst="rect">
            <a:avLst/>
          </a:prstGeom>
        </p:spPr>
        <p:txBody>
          <a:bodyPr wrap="square">
            <a:spAutoFit/>
          </a:bodyPr>
          <a:lstStyle/>
          <a:p>
            <a:r>
              <a:rPr lang="ru-RU" sz="2400" b="1" dirty="0" smtClean="0"/>
              <a:t>В знак благодарности воробью за борьбу против насекомых-вредителей, человек установил воробью памятники. Первый  был поставлен в Бостоне в середине XIX века.</a:t>
            </a:r>
            <a:endParaRPr lang="ru-RU" sz="2400" b="1" dirty="0"/>
          </a:p>
        </p:txBody>
      </p:sp>
    </p:spTree>
    <p:extLst>
      <p:ext uri="{BB962C8B-B14F-4D97-AF65-F5344CB8AC3E}">
        <p14:creationId xmlns:p14="http://schemas.microsoft.com/office/powerpoint/2010/main" val="2062957432"/>
      </p:ext>
    </p:extLst>
  </p:cSld>
  <p:clrMapOvr>
    <a:masterClrMapping/>
  </p:clrMapOvr>
  <mc:AlternateContent xmlns:mc="http://schemas.openxmlformats.org/markup-compatibility/2006" xmlns:p14="http://schemas.microsoft.com/office/powerpoint/2010/main">
    <mc:Choice Requires="p14">
      <p:transition spd="slow" p14:dur="3500" advClick="0" advTm="20000">
        <p:split orient="vert"/>
      </p:transition>
    </mc:Choice>
    <mc:Fallback xmlns="">
      <p:transition spd="slow" advClick="0" advTm="2000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ogcathorsebird.ru/monument%20ptic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534232"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9150" y="4365104"/>
            <a:ext cx="8815337" cy="2308324"/>
          </a:xfrm>
          <a:prstGeom prst="rect">
            <a:avLst/>
          </a:prstGeom>
        </p:spPr>
        <p:txBody>
          <a:bodyPr wrap="square">
            <a:spAutoFit/>
          </a:bodyPr>
          <a:lstStyle/>
          <a:p>
            <a:r>
              <a:rPr lang="ru-RU" sz="2400" b="1" dirty="0"/>
              <a:t>Эта небольшая каменная лужа с отражающимся в ней небом и стаей огромных воробьев, «слетевшихся на водопой», находится в центре </a:t>
            </a:r>
            <a:r>
              <a:rPr lang="ru-RU" sz="2400" b="1" dirty="0" smtClean="0"/>
              <a:t>Кемерово </a:t>
            </a:r>
            <a:r>
              <a:rPr lang="ru-RU" sz="2400" b="1" dirty="0"/>
              <a:t>в сквере Театра для детей и молодежи.</a:t>
            </a:r>
          </a:p>
          <a:p>
            <a:r>
              <a:rPr lang="ru-RU" sz="2400" b="1" dirty="0" smtClean="0"/>
              <a:t>Скульптор  </a:t>
            </a:r>
            <a:r>
              <a:rPr lang="ru-RU" sz="2400" b="1" dirty="0" err="1" smtClean="0"/>
              <a:t>Зульфии</a:t>
            </a:r>
            <a:r>
              <a:rPr lang="ru-RU" sz="2400" b="1" dirty="0" smtClean="0"/>
              <a:t> </a:t>
            </a:r>
            <a:r>
              <a:rPr lang="ru-RU" sz="2400" b="1" dirty="0" err="1" smtClean="0"/>
              <a:t>Якатовой</a:t>
            </a:r>
            <a:r>
              <a:rPr lang="ru-RU" sz="2400" b="1" dirty="0" smtClean="0"/>
              <a:t>  сделала эту композицию в подарок </a:t>
            </a:r>
            <a:r>
              <a:rPr lang="ru-RU" sz="2400" b="1" dirty="0"/>
              <a:t>любимому театру.</a:t>
            </a:r>
          </a:p>
        </p:txBody>
      </p:sp>
    </p:spTree>
    <p:extLst>
      <p:ext uri="{BB962C8B-B14F-4D97-AF65-F5344CB8AC3E}">
        <p14:creationId xmlns:p14="http://schemas.microsoft.com/office/powerpoint/2010/main" val="1255655964"/>
      </p:ext>
    </p:extLst>
  </p:cSld>
  <p:clrMapOvr>
    <a:masterClrMapping/>
  </p:clrMapOvr>
  <mc:AlternateContent xmlns:mc="http://schemas.openxmlformats.org/markup-compatibility/2006" xmlns:p14="http://schemas.microsoft.com/office/powerpoint/2010/main">
    <mc:Choice Requires="p14">
      <p:transition spd="slow" p14:dur="3500" advClick="0" advTm="20000">
        <p:split orient="vert"/>
      </p:transition>
    </mc:Choice>
    <mc:Fallback xmlns="">
      <p:transition spd="slow" advClick="0" advTm="2000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mp;vcy;&amp;ocy;&amp;rcy;&amp;ocy;&amp;bcy;&amp;iecy;&amp;jcy; &amp;fcy;&amp;ocy;&amp;tcy;&amp;o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35527"/>
            <a:ext cx="8879813"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11560" y="5301208"/>
            <a:ext cx="8229600" cy="1143000"/>
          </a:xfrm>
        </p:spPr>
        <p:txBody>
          <a:bodyPr>
            <a:normAutofit/>
          </a:bodyPr>
          <a:lstStyle/>
          <a:p>
            <a:r>
              <a:rPr lang="ru-RU" sz="3200" b="1" dirty="0" smtClean="0"/>
              <a:t/>
            </a:r>
            <a:br>
              <a:rPr lang="ru-RU" sz="3200" b="1" dirty="0" smtClean="0"/>
            </a:br>
            <a:r>
              <a:rPr lang="ru-RU" sz="3200" b="1" dirty="0" smtClean="0"/>
              <a:t>Зимой воробьям найти корм сложно</a:t>
            </a:r>
            <a:endParaRPr lang="ru-RU" sz="3200" b="1" dirty="0"/>
          </a:p>
        </p:txBody>
      </p:sp>
    </p:spTree>
    <p:extLst>
      <p:ext uri="{BB962C8B-B14F-4D97-AF65-F5344CB8AC3E}">
        <p14:creationId xmlns:p14="http://schemas.microsoft.com/office/powerpoint/2010/main" val="1093926456"/>
      </p:ext>
    </p:extLst>
  </p:cSld>
  <p:clrMapOvr>
    <a:masterClrMapping/>
  </p:clrMapOvr>
  <mc:AlternateContent xmlns:mc="http://schemas.openxmlformats.org/markup-compatibility/2006" xmlns:p14="http://schemas.microsoft.com/office/powerpoint/2010/main">
    <mc:Choice Requires="p14">
      <p:transition spd="slow" p14:dur="3500" advClick="0" advTm="6000">
        <p:split orient="vert"/>
      </p:transition>
    </mc:Choice>
    <mc:Fallback xmlns="">
      <p:transition spd="slow" advClick="0" advTm="6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34230" y="5798517"/>
            <a:ext cx="9123071" cy="1104528"/>
          </a:xfrm>
        </p:spPr>
        <p:txBody>
          <a:bodyPr>
            <a:normAutofit fontScale="62500" lnSpcReduction="20000"/>
          </a:bodyPr>
          <a:lstStyle/>
          <a:p>
            <a:endParaRPr lang="ru-RU" sz="2400" b="1" dirty="0" smtClean="0">
              <a:solidFill>
                <a:schemeClr val="tx1"/>
              </a:solidFill>
            </a:endParaRPr>
          </a:p>
          <a:p>
            <a:r>
              <a:rPr lang="ru-RU" sz="3200" b="1" dirty="0" smtClean="0">
                <a:solidFill>
                  <a:schemeClr val="tx1"/>
                </a:solidFill>
              </a:rPr>
              <a:t>Само  название  воробей  возникло,  видимо,  из  слов:  «Вора  бей!»  Так  русские  крестьяне  называли  воробьев,  которые  склевывали в  полях  созревшее  зерно.</a:t>
            </a:r>
            <a:endParaRPr lang="ru-RU" sz="32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2"/>
            <a:ext cx="9144000" cy="579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881519"/>
      </p:ext>
    </p:extLst>
  </p:cSld>
  <p:clrMapOvr>
    <a:masterClrMapping/>
  </p:clrMapOvr>
  <mc:AlternateContent xmlns:mc="http://schemas.openxmlformats.org/markup-compatibility/2006" xmlns:p14="http://schemas.microsoft.com/office/powerpoint/2010/main">
    <mc:Choice Requires="p14">
      <p:transition spd="slow" p14:dur="3000" advClick="0" advTm="13000">
        <p:split orient="vert"/>
      </p:transition>
    </mc:Choice>
    <mc:Fallback xmlns="">
      <p:transition spd="slow" advClick="0" advTm="1300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4-tub-ru.yandex.net/i?id=309199444-4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6"/>
            <a:ext cx="5090744" cy="334917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m3-tub-ru.yandex.net/i?id=381936103-67-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60" y="476672"/>
            <a:ext cx="3960440" cy="267597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im4-tub-ru.yandex.net/i?id=195128161-15-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72584"/>
            <a:ext cx="3995936" cy="299695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72000" y="3501008"/>
            <a:ext cx="4572000" cy="3046988"/>
          </a:xfrm>
          <a:prstGeom prst="rect">
            <a:avLst/>
          </a:prstGeom>
        </p:spPr>
        <p:txBody>
          <a:bodyPr>
            <a:spAutoFit/>
          </a:bodyPr>
          <a:lstStyle/>
          <a:p>
            <a:r>
              <a:rPr lang="ru-RU" sz="2400" b="1" dirty="0" smtClean="0"/>
              <a:t> В сильные морозы воробьи прячутся в укромных местах.</a:t>
            </a:r>
          </a:p>
          <a:p>
            <a:r>
              <a:rPr lang="ru-RU" sz="2400" b="1" dirty="0" smtClean="0"/>
              <a:t>Температура </a:t>
            </a:r>
            <a:r>
              <a:rPr lang="ru-RU" sz="2400" b="1" dirty="0"/>
              <a:t>тела воробья около 40 градусов. Воробей за день тратит очень много энергии и поэтому не может голодать более двух суток</a:t>
            </a:r>
            <a:r>
              <a:rPr lang="ru-RU" sz="2400" b="1" dirty="0" smtClean="0"/>
              <a:t>. Иначе замерзнет.</a:t>
            </a:r>
            <a:endParaRPr lang="ru-RU" sz="2400" b="1" dirty="0"/>
          </a:p>
        </p:txBody>
      </p:sp>
    </p:spTree>
    <p:extLst>
      <p:ext uri="{BB962C8B-B14F-4D97-AF65-F5344CB8AC3E}">
        <p14:creationId xmlns:p14="http://schemas.microsoft.com/office/powerpoint/2010/main" val="1257532386"/>
      </p:ext>
    </p:extLst>
  </p:cSld>
  <p:clrMapOvr>
    <a:masterClrMapping/>
  </p:clrMapOvr>
  <mc:AlternateContent xmlns:mc="http://schemas.openxmlformats.org/markup-compatibility/2006" xmlns:p14="http://schemas.microsoft.com/office/powerpoint/2010/main">
    <mc:Choice Requires="p14">
      <p:transition spd="slow" p14:dur="350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44952" y="1021364"/>
            <a:ext cx="2516591" cy="707886"/>
          </a:xfrm>
          <a:prstGeom prst="rect">
            <a:avLst/>
          </a:prstGeom>
        </p:spPr>
        <p:txBody>
          <a:bodyPr wrap="square">
            <a:spAutoFit/>
          </a:bodyPr>
          <a:lstStyle/>
          <a:p>
            <a:pPr algn="ctr"/>
            <a:r>
              <a:rPr lang="ru-RU" sz="2000" b="1" dirty="0" smtClean="0"/>
              <a:t>Покормите птиц   зимой!</a:t>
            </a:r>
            <a:endParaRPr lang="ru-RU" sz="2000" b="1" dirty="0"/>
          </a:p>
        </p:txBody>
      </p:sp>
      <p:sp>
        <p:nvSpPr>
          <p:cNvPr id="3" name="Прямоугольник 2"/>
          <p:cNvSpPr/>
          <p:nvPr/>
        </p:nvSpPr>
        <p:spPr>
          <a:xfrm>
            <a:off x="179512" y="5091274"/>
            <a:ext cx="8784976" cy="1015663"/>
          </a:xfrm>
          <a:prstGeom prst="rect">
            <a:avLst/>
          </a:prstGeom>
        </p:spPr>
        <p:txBody>
          <a:bodyPr wrap="square">
            <a:spAutoFit/>
          </a:bodyPr>
          <a:lstStyle/>
          <a:p>
            <a:r>
              <a:rPr lang="ru-RU" sz="2000" b="1" dirty="0" smtClean="0"/>
              <a:t>Запомните!  Сало – несоленое. Хлеб  только </a:t>
            </a:r>
            <a:r>
              <a:rPr lang="ru-RU" sz="2000" b="1" dirty="0"/>
              <a:t>белый. От черного у птиц страдает пищеварение, а вот  семечки  должны  быть нежареные и </a:t>
            </a:r>
            <a:r>
              <a:rPr lang="ru-RU" sz="2000" b="1" dirty="0" smtClean="0"/>
              <a:t>несоленые.  Иначе  </a:t>
            </a:r>
            <a:r>
              <a:rPr lang="ru-RU" sz="2000" b="1" dirty="0"/>
              <a:t>пернатые загнутся быстрее, чем от морозов.</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5" y="0"/>
            <a:ext cx="6681769"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221487"/>
      </p:ext>
    </p:extLst>
  </p:cSld>
  <p:clrMapOvr>
    <a:masterClrMapping/>
  </p:clrMapOvr>
  <mc:AlternateContent xmlns:mc="http://schemas.openxmlformats.org/markup-compatibility/2006" xmlns:p14="http://schemas.microsoft.com/office/powerpoint/2010/main">
    <mc:Choice Requires="p14">
      <p:transition spd="slow" p14:dur="350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5103674"/>
            <a:ext cx="8280920" cy="1938992"/>
          </a:xfrm>
          <a:prstGeom prst="rect">
            <a:avLst/>
          </a:prstGeom>
        </p:spPr>
        <p:txBody>
          <a:bodyPr wrap="square">
            <a:spAutoFit/>
          </a:bodyPr>
          <a:lstStyle/>
          <a:p>
            <a:r>
              <a:rPr lang="ru-RU" sz="2400" b="1" dirty="0"/>
              <a:t>Средняя продолжительность жизни воробьев от 9 до 21 месяца. Встречались такие особи, которые жили и по 9, и по 11 лет</a:t>
            </a:r>
            <a:r>
              <a:rPr lang="ru-RU" sz="2400" b="1" dirty="0" smtClean="0"/>
              <a:t>. </a:t>
            </a:r>
            <a:r>
              <a:rPr lang="ru-RU" sz="2400" b="1" dirty="0"/>
              <a:t> </a:t>
            </a:r>
            <a:r>
              <a:rPr lang="ru-RU" sz="2400" b="1" dirty="0" smtClean="0"/>
              <a:t> 8 воробьев из 10 погибают  в первую зиму.</a:t>
            </a:r>
            <a:r>
              <a:rPr lang="ru-RU" sz="2400" b="1" dirty="0"/>
              <a:t/>
            </a:r>
            <a:br>
              <a:rPr lang="ru-RU" sz="2400" b="1" dirty="0"/>
            </a:br>
            <a:r>
              <a:rPr lang="ru-RU" sz="2400" b="1" dirty="0"/>
              <a:t/>
            </a:r>
            <a:br>
              <a:rPr lang="ru-RU" sz="2400" b="1" dirty="0"/>
            </a:br>
            <a:endParaRPr lang="ru-RU"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6251545" cy="476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394093"/>
      </p:ext>
    </p:extLst>
  </p:cSld>
  <p:clrMapOvr>
    <a:masterClrMapping/>
  </p:clrMapOvr>
  <mc:AlternateContent xmlns:mc="http://schemas.openxmlformats.org/markup-compatibility/2006" xmlns:p14="http://schemas.microsoft.com/office/powerpoint/2010/main">
    <mc:Choice Requires="p14">
      <p:transition spd="slow" p14:dur="3500" advClick="0" advTm="13000">
        <p:split orient="vert"/>
      </p:transition>
    </mc:Choice>
    <mc:Fallback xmlns="">
      <p:transition spd="slow" advClick="0" advTm="13000">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800" dirty="0" smtClean="0"/>
              <a:t/>
            </a:r>
            <a:br>
              <a:rPr lang="ru-RU" sz="8800" dirty="0" smtClean="0"/>
            </a:br>
            <a:r>
              <a:rPr lang="ru-RU" sz="8800" dirty="0"/>
              <a:t/>
            </a:r>
            <a:br>
              <a:rPr lang="ru-RU" sz="8800" dirty="0"/>
            </a:br>
            <a:r>
              <a:rPr lang="ru-RU" sz="8800" dirty="0" smtClean="0"/>
              <a:t/>
            </a:r>
            <a:br>
              <a:rPr lang="ru-RU" sz="8800" dirty="0" smtClean="0"/>
            </a:br>
            <a:r>
              <a:rPr lang="ru-RU" sz="7200" dirty="0" smtClean="0"/>
              <a:t>Спасибо </a:t>
            </a:r>
            <a:r>
              <a:rPr lang="ru-RU" sz="7200" dirty="0"/>
              <a:t>за внимание.</a:t>
            </a:r>
          </a:p>
        </p:txBody>
      </p:sp>
    </p:spTree>
    <p:extLst>
      <p:ext uri="{BB962C8B-B14F-4D97-AF65-F5344CB8AC3E}">
        <p14:creationId xmlns:p14="http://schemas.microsoft.com/office/powerpoint/2010/main" val="272521101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010" y="2826127"/>
            <a:ext cx="9036496" cy="4031873"/>
          </a:xfrm>
          <a:prstGeom prst="rect">
            <a:avLst/>
          </a:prstGeom>
        </p:spPr>
        <p:txBody>
          <a:bodyPr wrap="square">
            <a:spAutoFit/>
          </a:bodyPr>
          <a:lstStyle/>
          <a:p>
            <a:r>
              <a:rPr lang="ru-RU" dirty="0"/>
              <a:t>. </a:t>
            </a:r>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sz="2800" b="1" dirty="0" smtClean="0"/>
              <a:t>Самец </a:t>
            </a:r>
            <a:r>
              <a:rPr lang="ru-RU" sz="2800" b="1" dirty="0"/>
              <a:t>воробья отличается от самки </a:t>
            </a:r>
            <a:r>
              <a:rPr lang="ru-RU" sz="2800" b="1" dirty="0" smtClean="0"/>
              <a:t>более ярким оперением</a:t>
            </a:r>
            <a:r>
              <a:rPr lang="ru-RU" sz="2800" b="1" dirty="0"/>
              <a:t>. У него есть большое черное пятно, которое охватывает подбородок, горло, зоб и верхнюю часть груди, а также темно-серый верх </a:t>
            </a:r>
            <a:r>
              <a:rPr lang="ru-RU" sz="2800" b="1" dirty="0" smtClean="0"/>
              <a:t>головы. </a:t>
            </a:r>
            <a:endParaRPr lang="ru-RU"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 y="0"/>
            <a:ext cx="9147481"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42442"/>
      </p:ext>
    </p:extLst>
  </p:cSld>
  <p:clrMapOvr>
    <a:masterClrMapping/>
  </p:clrMapOvr>
  <mc:AlternateContent xmlns:mc="http://schemas.openxmlformats.org/markup-compatibility/2006" xmlns:p14="http://schemas.microsoft.com/office/powerpoint/2010/main">
    <mc:Choice Requires="p14">
      <p:transition spd="slow" p14:dur="300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39" y="2420888"/>
            <a:ext cx="9416878" cy="5293757"/>
          </a:xfrm>
          <a:prstGeom prst="rect">
            <a:avLst/>
          </a:prstGeom>
        </p:spPr>
        <p:txBody>
          <a:bodyPr wrap="square">
            <a:spAutoFit/>
          </a:bodyPr>
          <a:lstStyle/>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endParaRPr lang="ru-RU" dirty="0"/>
          </a:p>
          <a:p>
            <a:pPr algn="ctr"/>
            <a:endParaRPr lang="ru-RU" dirty="0" smtClean="0"/>
          </a:p>
          <a:p>
            <a:pPr algn="ctr"/>
            <a:r>
              <a:rPr lang="ru-RU" sz="2800" b="1" dirty="0" smtClean="0"/>
              <a:t>Оперение у самки </a:t>
            </a:r>
            <a:r>
              <a:rPr lang="ru-RU" sz="2800" b="1" dirty="0"/>
              <a:t>бледнее. Верх </a:t>
            </a:r>
            <a:r>
              <a:rPr lang="ru-RU" sz="2800" b="1" dirty="0" smtClean="0"/>
              <a:t>головы - темно-бурый</a:t>
            </a:r>
            <a:r>
              <a:rPr lang="ru-RU" sz="2800" b="1" dirty="0"/>
              <a:t>. Кроме того, самец в целом окрашен </a:t>
            </a:r>
            <a:r>
              <a:rPr lang="ru-RU" sz="2800" b="1" dirty="0" smtClean="0"/>
              <a:t>пестрее, ярче </a:t>
            </a:r>
            <a:r>
              <a:rPr lang="ru-RU" sz="2800" b="1" dirty="0"/>
              <a:t>самки, весной его оперенье особенно примечательно. </a:t>
            </a:r>
          </a:p>
          <a:p>
            <a:pPr algn="ctr"/>
            <a:r>
              <a:rPr lang="ru-RU" sz="2800" b="1" dirty="0"/>
              <a:t/>
            </a:r>
            <a:br>
              <a:rPr lang="ru-RU" sz="2800" b="1" dirty="0"/>
            </a:br>
            <a:endParaRPr lang="ru-RU"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964918"/>
      </p:ext>
    </p:extLst>
  </p:cSld>
  <p:clrMapOvr>
    <a:masterClrMapping/>
  </p:clrMapOvr>
  <mc:AlternateContent xmlns:mc="http://schemas.openxmlformats.org/markup-compatibility/2006" xmlns:p14="http://schemas.microsoft.com/office/powerpoint/2010/main">
    <mc:Choice Requires="p14">
      <p:transition spd="slow" p14:dur="3000" advClick="0" advTm="11000">
        <p:split orient="vert"/>
      </p:transition>
    </mc:Choice>
    <mc:Fallback xmlns="">
      <p:transition spd="slow" advClick="0" advTm="11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static.com/images?q=tbn:ANd9GcS9T3D1G4bAqj__0LvqG7acxm3LN39B4F_n21n1RTk4ekx36Sa4J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5250830" cy="393305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709" y="3105835"/>
            <a:ext cx="6885709" cy="3323987"/>
          </a:xfrm>
          <a:prstGeom prst="rect">
            <a:avLst/>
          </a:prstGeom>
        </p:spPr>
        <p:txBody>
          <a:bodyPr wrap="square">
            <a:spAutoFit/>
          </a:bodyPr>
          <a:lstStyle/>
          <a:p>
            <a:r>
              <a:rPr lang="ru-RU" dirty="0" smtClean="0"/>
              <a:t>.</a:t>
            </a:r>
          </a:p>
          <a:p>
            <a:endParaRPr lang="ru-RU" dirty="0"/>
          </a:p>
          <a:p>
            <a:endParaRPr lang="ru-RU" dirty="0" smtClean="0"/>
          </a:p>
          <a:p>
            <a:endParaRPr lang="ru-RU" dirty="0"/>
          </a:p>
          <a:p>
            <a:endParaRPr lang="ru-RU" dirty="0" smtClean="0"/>
          </a:p>
          <a:p>
            <a:endParaRPr lang="ru-RU" dirty="0"/>
          </a:p>
          <a:p>
            <a:endParaRPr lang="ru-RU" dirty="0" smtClean="0"/>
          </a:p>
          <a:p>
            <a:r>
              <a:rPr lang="ru-RU" sz="2800" b="1" dirty="0" smtClean="0"/>
              <a:t>Воробьи </a:t>
            </a:r>
            <a:r>
              <a:rPr lang="ru-RU" sz="2800" b="1" dirty="0"/>
              <a:t>образуют одну </a:t>
            </a:r>
            <a:endParaRPr lang="ru-RU" sz="2800" b="1" dirty="0" smtClean="0"/>
          </a:p>
          <a:p>
            <a:r>
              <a:rPr lang="ru-RU" sz="2800" b="1" dirty="0" smtClean="0"/>
              <a:t>пару на </a:t>
            </a:r>
            <a:r>
              <a:rPr lang="ru-RU" sz="2800" b="1" dirty="0"/>
              <a:t>всю жизнь.</a:t>
            </a:r>
            <a:br>
              <a:rPr lang="ru-RU" sz="2800" b="1" dirty="0"/>
            </a:br>
            <a:endParaRPr lang="ru-RU" sz="2800" b="1" dirty="0"/>
          </a:p>
        </p:txBody>
      </p:sp>
      <p:pic>
        <p:nvPicPr>
          <p:cNvPr id="3076" name="Picture 4" descr="https://encrypted-tbn1.gstatic.com/images?q=tbn:ANd9GcREF4ebCWqUPLjHGtaooNiNy0RLmkvNjf0xouNj7UGSO0ILi7vy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515" y="3336574"/>
            <a:ext cx="5084969" cy="35218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TDsvdAXwoqq1TurIuwxGkgV2LW-9Z0Q-ezKFVmzvvpaa98E4cW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333"/>
            <a:ext cx="4368940" cy="283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02503"/>
      </p:ext>
    </p:extLst>
  </p:cSld>
  <p:clrMapOvr>
    <a:masterClrMapping/>
  </p:clrMapOvr>
  <mc:AlternateContent xmlns:mc="http://schemas.openxmlformats.org/markup-compatibility/2006" xmlns:p14="http://schemas.microsoft.com/office/powerpoint/2010/main">
    <mc:Choice Requires="p14">
      <p:transition spd="slow" p14:dur="300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085184"/>
            <a:ext cx="8712967" cy="1569660"/>
          </a:xfrm>
          <a:prstGeom prst="rect">
            <a:avLst/>
          </a:prstGeom>
        </p:spPr>
        <p:txBody>
          <a:bodyPr wrap="square">
            <a:spAutoFit/>
          </a:bodyPr>
          <a:lstStyle/>
          <a:p>
            <a:r>
              <a:rPr lang="ru-RU" sz="2400" b="1" dirty="0"/>
              <a:t>Видя, как несколько самцов нападают на одну самку, кричат на нее, дергают за перья, можно подумать, что это обычная драка или взбучка за совершенный поступок. На самом деле это массовое уличное "сватовство". </a:t>
            </a:r>
          </a:p>
        </p:txBody>
      </p:sp>
      <p:pic>
        <p:nvPicPr>
          <p:cNvPr id="4" name="Picture 4" descr="http://img-fotki.yandex.ru/get/4400/kry-lov.2/0_452b2_747f1951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9392"/>
            <a:ext cx="7262224" cy="508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08689"/>
      </p:ext>
    </p:extLst>
  </p:cSld>
  <p:clrMapOvr>
    <a:masterClrMapping/>
  </p:clrMapOvr>
  <mc:AlternateContent xmlns:mc="http://schemas.openxmlformats.org/markup-compatibility/2006" xmlns:p14="http://schemas.microsoft.com/office/powerpoint/2010/main">
    <mc:Choice Requires="p14">
      <p:transition spd="slow" p14:dur="3250" advClick="0" advTm="20000">
        <p:split orient="vert"/>
      </p:transition>
    </mc:Choice>
    <mc:Fallback xmlns="">
      <p:transition spd="slow" advClick="0" advTm="20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663"/>
            <a:ext cx="914255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3544" y="5716706"/>
            <a:ext cx="8770943" cy="830997"/>
          </a:xfrm>
          <a:prstGeom prst="rect">
            <a:avLst/>
          </a:prstGeom>
        </p:spPr>
        <p:txBody>
          <a:bodyPr wrap="square">
            <a:spAutoFit/>
          </a:bodyPr>
          <a:lstStyle/>
          <a:p>
            <a:r>
              <a:rPr lang="ru-RU" sz="2400" b="1" dirty="0"/>
              <a:t>А дерутся воробьи </a:t>
            </a:r>
            <a:r>
              <a:rPr lang="ru-RU" sz="2400" b="1" dirty="0" smtClean="0"/>
              <a:t>один </a:t>
            </a:r>
            <a:r>
              <a:rPr lang="ru-RU" sz="2400" b="1" dirty="0"/>
              <a:t>на один ( реже - пара на пару), и дерутся без криков.</a:t>
            </a:r>
          </a:p>
        </p:txBody>
      </p:sp>
    </p:spTree>
    <p:extLst>
      <p:ext uri="{BB962C8B-B14F-4D97-AF65-F5344CB8AC3E}">
        <p14:creationId xmlns:p14="http://schemas.microsoft.com/office/powerpoint/2010/main" val="4067179720"/>
      </p:ext>
    </p:extLst>
  </p:cSld>
  <p:clrMapOvr>
    <a:masterClrMapping/>
  </p:clrMapOvr>
  <mc:AlternateContent xmlns:mc="http://schemas.openxmlformats.org/markup-compatibility/2006" xmlns:p14="http://schemas.microsoft.com/office/powerpoint/2010/main">
    <mc:Choice Requires="p14">
      <p:transition spd="slow" p14:dur="3500" advClick="0" advTm="7000">
        <p:split orient="vert"/>
      </p:transition>
    </mc:Choice>
    <mc:Fallback xmlns="">
      <p:transition spd="slow" advClick="0" advTm="7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071" y="2420888"/>
            <a:ext cx="9112308" cy="4616648"/>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sz="2400" b="1" dirty="0" smtClean="0"/>
          </a:p>
          <a:p>
            <a:endParaRPr lang="ru-RU" sz="2400" b="1" dirty="0"/>
          </a:p>
          <a:p>
            <a:r>
              <a:rPr lang="ru-RU" sz="2400" b="1" dirty="0" smtClean="0"/>
              <a:t>Гнезда  строят  воробьи  неприхотливые,  в  самых  необычных  местах. В </a:t>
            </a:r>
            <a:r>
              <a:rPr lang="ru-RU" sz="2400" b="1" dirty="0"/>
              <a:t>кладке у воробьев от 4 до 10 яиц. Они белые с буроватыми крапинками и пятнышками. Насиживание занимает всего 11-13 дней. </a:t>
            </a:r>
            <a:br>
              <a:rPr lang="ru-RU" sz="2400" b="1" dirty="0"/>
            </a:br>
            <a:endParaRPr lang="ru-RU" sz="2400" b="1" dirty="0"/>
          </a:p>
        </p:txBody>
      </p:sp>
      <p:pic>
        <p:nvPicPr>
          <p:cNvPr id="5124" name="Picture 4" descr="https://encrypted-tbn2.gstatic.com/images?q=tbn:ANd9GcQaUNbZP7XevDqv-qfK5ndaAQMwK8jHOh84_lZi7brQz9uSovJA_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8033"/>
            <a:ext cx="6120680" cy="458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53622"/>
      </p:ext>
    </p:extLst>
  </p:cSld>
  <p:clrMapOvr>
    <a:masterClrMapping/>
  </p:clrMapOvr>
  <mc:AlternateContent xmlns:mc="http://schemas.openxmlformats.org/markup-compatibility/2006" xmlns:p14="http://schemas.microsoft.com/office/powerpoint/2010/main">
    <mc:Choice Requires="p14">
      <p:transition spd="slow" p14:dur="3250" advClick="0" advTm="15000">
        <p:split orient="vert"/>
      </p:transition>
    </mc:Choice>
    <mc:Fallback xmlns="">
      <p:transition spd="slow" advClick="0" advTm="1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Sta_Xfk2YNUvL-AL_eIYK4HvmUaSCuw6wPwQLIKHj9UbmnnbOj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5886"/>
            <a:ext cx="7560841" cy="544289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2967335"/>
            <a:ext cx="9144000" cy="4154984"/>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sz="2400" b="1" dirty="0" smtClean="0"/>
          </a:p>
          <a:p>
            <a:endParaRPr lang="ru-RU" sz="2400" b="1" dirty="0" smtClean="0"/>
          </a:p>
          <a:p>
            <a:r>
              <a:rPr lang="ru-RU" sz="2400" b="1" dirty="0" smtClean="0"/>
              <a:t>Малышей </a:t>
            </a:r>
            <a:r>
              <a:rPr lang="ru-RU" sz="2400" b="1" dirty="0"/>
              <a:t>воробьи кормят нежным мясом гусениц, </a:t>
            </a:r>
            <a:r>
              <a:rPr lang="ru-RU" sz="2400" b="1" dirty="0" smtClean="0"/>
              <a:t>бабочек.</a:t>
            </a:r>
            <a:endParaRPr lang="ru-RU" sz="2400" b="1" dirty="0"/>
          </a:p>
          <a:p>
            <a:r>
              <a:rPr lang="ru-RU" sz="2400" b="1" dirty="0" smtClean="0"/>
              <a:t>В </a:t>
            </a:r>
            <a:r>
              <a:rPr lang="ru-RU" sz="2400" b="1" dirty="0"/>
              <a:t>течение лета воробьи способны вывести два или три выводка.</a:t>
            </a:r>
            <a:br>
              <a:rPr lang="ru-RU" sz="2400" b="1" dirty="0"/>
            </a:br>
            <a:endParaRPr lang="ru-RU" sz="2400" b="1" dirty="0"/>
          </a:p>
        </p:txBody>
      </p:sp>
    </p:spTree>
    <p:extLst>
      <p:ext uri="{BB962C8B-B14F-4D97-AF65-F5344CB8AC3E}">
        <p14:creationId xmlns:p14="http://schemas.microsoft.com/office/powerpoint/2010/main" val="1132373489"/>
      </p:ext>
    </p:extLst>
  </p:cSld>
  <p:clrMapOvr>
    <a:masterClrMapping/>
  </p:clrMapOvr>
  <mc:AlternateContent xmlns:mc="http://schemas.openxmlformats.org/markup-compatibility/2006" xmlns:p14="http://schemas.microsoft.com/office/powerpoint/2010/main">
    <mc:Choice Requires="p14">
      <p:transition spd="slow" p14:dur="30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390</TotalTime>
  <Words>517</Words>
  <Application>Microsoft Office PowerPoint</Application>
  <PresentationFormat>Экран (4:3)</PresentationFormat>
  <Paragraphs>85</Paragraphs>
  <Slides>23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Комочек   серых   пёрышек, Весёлый  наш  воробушек.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Зимой воробьям найти корм сложно</vt:lpstr>
      <vt:lpstr>Презентация PowerPoint</vt:lpstr>
      <vt:lpstr>Презентация PowerPoint</vt:lpstr>
      <vt:lpstr>Презентация PowerPoint</vt:lpstr>
      <vt:lpstr>   Спасибо за внимание.</vt:lpstr>
    </vt:vector>
  </TitlesOfParts>
  <Company>Romeo1994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мама</dc:creator>
  <cp:lastModifiedBy>user</cp:lastModifiedBy>
  <cp:revision>43</cp:revision>
  <dcterms:created xsi:type="dcterms:W3CDTF">2012-12-13T12:48:47Z</dcterms:created>
  <dcterms:modified xsi:type="dcterms:W3CDTF">2022-03-22T13:59:33Z</dcterms:modified>
</cp:coreProperties>
</file>